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87" r:id="rId2"/>
    <p:sldId id="256" r:id="rId3"/>
    <p:sldId id="27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9" r:id="rId14"/>
    <p:sldId id="260" r:id="rId15"/>
    <p:sldId id="261" r:id="rId16"/>
    <p:sldId id="285" r:id="rId17"/>
    <p:sldId id="262" r:id="rId18"/>
    <p:sldId id="258" r:id="rId19"/>
    <p:sldId id="264" r:id="rId20"/>
    <p:sldId id="265" r:id="rId21"/>
    <p:sldId id="266" r:id="rId22"/>
    <p:sldId id="267" r:id="rId23"/>
    <p:sldId id="278" r:id="rId24"/>
    <p:sldId id="279" r:id="rId25"/>
    <p:sldId id="280" r:id="rId26"/>
    <p:sldId id="284" r:id="rId27"/>
    <p:sldId id="281" r:id="rId28"/>
    <p:sldId id="282" r:id="rId29"/>
    <p:sldId id="286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08" autoAdjust="0"/>
  </p:normalViewPr>
  <p:slideViewPr>
    <p:cSldViewPr snapToGrid="0" snapToObjects="1">
      <p:cViewPr varScale="1">
        <p:scale>
          <a:sx n="89" d="100"/>
          <a:sy n="89" d="100"/>
        </p:scale>
        <p:origin x="13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DAFDF-C654-4D47-931A-D6F91BDF552E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B055-F63A-4159-AA68-AB3C8BAC53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25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O Grande Conflito, p. 608</a:t>
            </a:r>
          </a:p>
          <a:p>
            <a:r>
              <a:rPr lang="pt-BR" dirty="0"/>
              <a:t>“Conforme a tempestade se aproxima, uma classe numerosa que professou fé na mensagem do terceiro anjo, mas que não foi santificada pela obediência à verdade, abandona sua posição e se une às fileiras da oposição.</a:t>
            </a:r>
            <a:br>
              <a:rPr lang="pt-BR" dirty="0"/>
            </a:br>
            <a:r>
              <a:rPr lang="pt-BR" dirty="0"/>
              <a:t>Tornam-se os mais amargos inimigos de seus antigos irmãos.</a:t>
            </a:r>
            <a:br>
              <a:rPr lang="pt-BR" dirty="0"/>
            </a:br>
            <a:r>
              <a:rPr lang="pt-BR" dirty="0"/>
              <a:t>Quando observadores do sábado são levados a tribunais para responder por sua fé, esses apóstatas se tornam os mais ativos agentes de Satanás em acusá-los e em representar falsamente seus motivos.”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B055-F63A-4159-AA68-AB3C8BAC537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85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2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975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28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8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74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4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2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4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32557" y="60214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31EFE84-6D67-896C-272B-4229273393A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 amt="46000"/>
          </a:blip>
          <a:stretch>
            <a:fillRect/>
          </a:stretch>
        </p:blipFill>
        <p:spPr>
          <a:xfrm>
            <a:off x="0" y="-40233"/>
            <a:ext cx="12192000" cy="689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46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923C11-D652-1B28-B9C8-116990DB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34999"/>
            <a:ext cx="12231892" cy="815459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B6FDADD-06F8-D64A-AEB7-33092F48CF79}"/>
              </a:ext>
            </a:extLst>
          </p:cNvPr>
          <p:cNvSpPr txBox="1"/>
          <p:nvPr/>
        </p:nvSpPr>
        <p:spPr>
          <a:xfrm>
            <a:off x="0" y="387276"/>
            <a:ext cx="8788999" cy="37702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rgbClr val="FFC000"/>
            </a:extrusionClr>
          </a:sp3d>
        </p:spPr>
        <p:txBody>
          <a:bodyPr wrap="square" rtlCol="0">
            <a:spAutoFit/>
          </a:bodyPr>
          <a:lstStyle/>
          <a:p>
            <a:r>
              <a:rPr lang="pt-BR" sz="2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1844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5F91E8-76E9-105E-EE63-44E429084107}"/>
              </a:ext>
            </a:extLst>
          </p:cNvPr>
          <p:cNvSpPr txBox="1"/>
          <p:nvPr/>
        </p:nvSpPr>
        <p:spPr>
          <a:xfrm>
            <a:off x="636495" y="3315150"/>
            <a:ext cx="10368578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rgbClr val="FFC000"/>
            </a:extrusionClr>
          </a:sp3d>
        </p:spPr>
        <p:txBody>
          <a:bodyPr wrap="square" rtlCol="0">
            <a:spAutoFit/>
          </a:bodyPr>
          <a:lstStyle/>
          <a:p>
            <a:r>
              <a:rPr lang="pt-B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O começo, Meio e </a:t>
            </a:r>
            <a:r>
              <a:rPr lang="pt-BR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o Fi3m</a:t>
            </a:r>
            <a:r>
              <a:rPr lang="pt-B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F7574A-3E5C-97A7-0C53-4822635F19B2}"/>
              </a:ext>
            </a:extLst>
          </p:cNvPr>
          <p:cNvSpPr txBox="1"/>
          <p:nvPr/>
        </p:nvSpPr>
        <p:spPr>
          <a:xfrm>
            <a:off x="77097" y="409091"/>
            <a:ext cx="8788999" cy="37702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rgbClr val="FFC000"/>
            </a:extrusionClr>
          </a:sp3d>
        </p:spPr>
        <p:txBody>
          <a:bodyPr wrap="square" rtlCol="0">
            <a:spAutoFit/>
          </a:bodyPr>
          <a:lstStyle/>
          <a:p>
            <a:r>
              <a:rPr lang="pt-BR" sz="2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1844</a:t>
            </a:r>
          </a:p>
        </p:txBody>
      </p:sp>
    </p:spTree>
    <p:extLst>
      <p:ext uri="{BB962C8B-B14F-4D97-AF65-F5344CB8AC3E}">
        <p14:creationId xmlns:p14="http://schemas.microsoft.com/office/powerpoint/2010/main" val="293224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60BF09-DA03-70DF-5C6A-0FC8DEF60280}"/>
              </a:ext>
            </a:extLst>
          </p:cNvPr>
          <p:cNvSpPr txBox="1"/>
          <p:nvPr/>
        </p:nvSpPr>
        <p:spPr>
          <a:xfrm>
            <a:off x="779526" y="557998"/>
            <a:ext cx="960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</a:rPr>
              <a:t>Versos 8–9 – “Vai, toma o livrinho... e come-o; e ele será doce na tua boca, mas amargo 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no teu ventre.”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42BD9A-4071-BEEB-74F7-D40D5DDCE5E0}"/>
              </a:ext>
            </a:extLst>
          </p:cNvPr>
          <p:cNvSpPr txBox="1"/>
          <p:nvPr/>
        </p:nvSpPr>
        <p:spPr>
          <a:xfrm>
            <a:off x="779526" y="1532835"/>
            <a:ext cx="110710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Interpretação: </a:t>
            </a:r>
          </a:p>
          <a:p>
            <a:r>
              <a:rPr lang="pt-BR" sz="2000" b="1" dirty="0"/>
              <a:t>• “Comer o livrinho” significa assimilar a mensagem profética, ou seja, aceitar e pregar </a:t>
            </a:r>
          </a:p>
          <a:p>
            <a:r>
              <a:rPr lang="pt-BR" sz="2000" b="1" dirty="0"/>
              <a:t>as verdades de Daniel e Apocalipse. </a:t>
            </a:r>
          </a:p>
          <a:p>
            <a:endParaRPr lang="pt-BR" sz="2000" b="1" dirty="0"/>
          </a:p>
          <a:p>
            <a:r>
              <a:rPr lang="pt-BR" sz="2000" b="1" dirty="0"/>
              <a:t>• “Doce na boca” = alegria e entusiasmo do movimento </a:t>
            </a:r>
            <a:r>
              <a:rPr lang="pt-BR" sz="2000" b="1" dirty="0" err="1"/>
              <a:t>milerita</a:t>
            </a:r>
            <a:r>
              <a:rPr lang="pt-BR" sz="2000" b="1" dirty="0"/>
              <a:t> (esperança da volta de </a:t>
            </a:r>
          </a:p>
          <a:p>
            <a:r>
              <a:rPr lang="pt-BR" sz="2000" b="1" dirty="0"/>
              <a:t>Jesus). </a:t>
            </a:r>
          </a:p>
          <a:p>
            <a:endParaRPr lang="pt-BR" sz="2000" b="1" dirty="0"/>
          </a:p>
          <a:p>
            <a:r>
              <a:rPr lang="pt-BR" sz="2000" b="1" dirty="0"/>
              <a:t>• “Amargo no ventre” = decepção amarga do Grande Desapontamento de 1844.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A1A991-829E-6218-5221-70BA965FFD22}"/>
              </a:ext>
            </a:extLst>
          </p:cNvPr>
          <p:cNvSpPr txBox="1"/>
          <p:nvPr/>
        </p:nvSpPr>
        <p:spPr>
          <a:xfrm>
            <a:off x="779526" y="4663445"/>
            <a:ext cx="9864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Aplicação direta: </a:t>
            </a:r>
          </a:p>
          <a:p>
            <a:r>
              <a:rPr lang="pt-BR" sz="2000" b="1" dirty="0"/>
              <a:t>Os adventistas identificam este verso com precisão histórica no evento do 22 de outubro de </a:t>
            </a:r>
          </a:p>
          <a:p>
            <a:r>
              <a:rPr lang="pt-BR" sz="2000" b="1" dirty="0"/>
              <a:t>1844, quando os crentes esperavam a volta de Cristo e sofreram grande desapontamento, a </a:t>
            </a:r>
          </a:p>
          <a:p>
            <a:r>
              <a:rPr lang="pt-BR" sz="2000" b="1" dirty="0"/>
              <a:t>parte “amarga” da profecia.</a:t>
            </a:r>
          </a:p>
        </p:txBody>
      </p:sp>
    </p:spTree>
    <p:extLst>
      <p:ext uri="{BB962C8B-B14F-4D97-AF65-F5344CB8AC3E}">
        <p14:creationId xmlns:p14="http://schemas.microsoft.com/office/powerpoint/2010/main" val="35269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A4B0B0E-778B-7FF6-F45B-17F886A3CB0D}"/>
              </a:ext>
            </a:extLst>
          </p:cNvPr>
          <p:cNvSpPr txBox="1"/>
          <p:nvPr/>
        </p:nvSpPr>
        <p:spPr>
          <a:xfrm>
            <a:off x="1181862" y="333863"/>
            <a:ext cx="10120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Verso 10 – “Tomei o livrinho... era doce... mas, depois de o comer, o meu ventre ficou 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amargo.”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8B7894-9370-69B6-53EE-9F121A54D0CA}"/>
              </a:ext>
            </a:extLst>
          </p:cNvPr>
          <p:cNvSpPr txBox="1"/>
          <p:nvPr/>
        </p:nvSpPr>
        <p:spPr>
          <a:xfrm>
            <a:off x="1181862" y="1840283"/>
            <a:ext cx="91874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Confirma o simbolismo da experiência humana e espiritual dos </a:t>
            </a:r>
            <a:r>
              <a:rPr lang="pt-BR" sz="2000" b="1" dirty="0" err="1"/>
              <a:t>mileritas</a:t>
            </a:r>
            <a:r>
              <a:rPr lang="pt-BR" sz="2000" b="1" dirty="0"/>
              <a:t>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7B8A38-1254-07EA-1ECD-9F1ECF46499F}"/>
              </a:ext>
            </a:extLst>
          </p:cNvPr>
          <p:cNvSpPr txBox="1"/>
          <p:nvPr/>
        </p:nvSpPr>
        <p:spPr>
          <a:xfrm>
            <a:off x="1181862" y="2793844"/>
            <a:ext cx="10046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Aplicação: </a:t>
            </a:r>
          </a:p>
          <a:p>
            <a:r>
              <a:rPr lang="pt-BR" sz="2000" b="1" dirty="0"/>
              <a:t>O movimento adventista primitivo é visto como cumprimento literal e simbólico deste verso. </a:t>
            </a:r>
          </a:p>
        </p:txBody>
      </p:sp>
    </p:spTree>
    <p:extLst>
      <p:ext uri="{BB962C8B-B14F-4D97-AF65-F5344CB8AC3E}">
        <p14:creationId xmlns:p14="http://schemas.microsoft.com/office/powerpoint/2010/main" val="261979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FD61DE4-239E-FD7E-2F52-0E117AD6578A}"/>
              </a:ext>
            </a:extLst>
          </p:cNvPr>
          <p:cNvSpPr txBox="1"/>
          <p:nvPr/>
        </p:nvSpPr>
        <p:spPr>
          <a:xfrm>
            <a:off x="880110" y="463219"/>
            <a:ext cx="8547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Verso 11 – “Importa que profetizes outra vez a muitos povos, e nações, e línguas, e reis.”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38770B-4BB6-28CD-88E7-EDEBA2321202}"/>
              </a:ext>
            </a:extLst>
          </p:cNvPr>
          <p:cNvSpPr txBox="1"/>
          <p:nvPr/>
        </p:nvSpPr>
        <p:spPr>
          <a:xfrm>
            <a:off x="944118" y="1681671"/>
            <a:ext cx="105681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Interpretação: </a:t>
            </a:r>
          </a:p>
          <a:p>
            <a:r>
              <a:rPr lang="pt-BR" sz="2000" b="1" dirty="0"/>
              <a:t>• Após o desapontamento, João (símbolo do movimento profético) é instruído a </a:t>
            </a:r>
          </a:p>
          <a:p>
            <a:r>
              <a:rPr lang="pt-BR" sz="2000" b="1" dirty="0"/>
              <a:t>“profetizar novamente” — ou seja, anunciar novamente a mensagem profética, agora com </a:t>
            </a:r>
          </a:p>
          <a:p>
            <a:r>
              <a:rPr lang="pt-BR" sz="2000" b="1" dirty="0"/>
              <a:t>entendimento correto.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05D6E4C-2310-B009-712A-B0C7C85ECDCD}"/>
              </a:ext>
            </a:extLst>
          </p:cNvPr>
          <p:cNvSpPr txBox="1"/>
          <p:nvPr/>
        </p:nvSpPr>
        <p:spPr>
          <a:xfrm>
            <a:off x="944118" y="3260604"/>
            <a:ext cx="99280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Aplicação adventista: </a:t>
            </a:r>
          </a:p>
          <a:p>
            <a:endParaRPr lang="pt-BR" sz="2000" b="1" dirty="0"/>
          </a:p>
          <a:p>
            <a:r>
              <a:rPr lang="pt-BR" sz="2000" b="1" dirty="0"/>
              <a:t>Este verso é considerado o chamado profético para o surgimento da Igreja Adventista do </a:t>
            </a:r>
          </a:p>
          <a:p>
            <a:r>
              <a:rPr lang="pt-BR" sz="2000" b="1" dirty="0"/>
              <a:t>Sétimo Dia, cuja missão é pregar novamente as mensagens de: </a:t>
            </a:r>
          </a:p>
          <a:p>
            <a:r>
              <a:rPr lang="pt-BR" sz="2000" b="1" dirty="0"/>
              <a:t>• Daniel e Apocalipse, </a:t>
            </a:r>
          </a:p>
          <a:p>
            <a:r>
              <a:rPr lang="pt-BR" sz="2000" b="1" dirty="0"/>
              <a:t>• Os três anjos de </a:t>
            </a:r>
            <a:r>
              <a:rPr lang="pt-BR" sz="2000" b="1" dirty="0" err="1"/>
              <a:t>Ap</a:t>
            </a:r>
            <a:r>
              <a:rPr lang="pt-BR" sz="2000" b="1" dirty="0"/>
              <a:t> 14, </a:t>
            </a:r>
          </a:p>
          <a:p>
            <a:r>
              <a:rPr lang="pt-BR" sz="2000" b="1" dirty="0"/>
              <a:t>• E preparar o mundo para o retorno de Cristo.</a:t>
            </a:r>
          </a:p>
        </p:txBody>
      </p:sp>
    </p:spTree>
    <p:extLst>
      <p:ext uri="{BB962C8B-B14F-4D97-AF65-F5344CB8AC3E}">
        <p14:creationId xmlns:p14="http://schemas.microsoft.com/office/powerpoint/2010/main" val="6971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12868"/>
            <a:ext cx="9404723" cy="1400530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rgbClr val="FFFF00"/>
                </a:solidFill>
              </a:rPr>
              <a:t>Apocalipse</a:t>
            </a:r>
            <a:r>
              <a:rPr dirty="0">
                <a:solidFill>
                  <a:srgbClr val="FFFF00"/>
                </a:solidFill>
              </a:rPr>
              <a:t> 10–14: </a:t>
            </a:r>
            <a:r>
              <a:rPr dirty="0" err="1">
                <a:solidFill>
                  <a:srgbClr val="FFFF00"/>
                </a:solidFill>
              </a:rPr>
              <a:t>Linha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Profética</a:t>
            </a:r>
            <a:r>
              <a:rPr dirty="0">
                <a:solidFill>
                  <a:srgbClr val="FFFF00"/>
                </a:solidFill>
              </a:rPr>
              <a:t> da </a:t>
            </a:r>
            <a:r>
              <a:rPr dirty="0" err="1">
                <a:solidFill>
                  <a:srgbClr val="FFFF00"/>
                </a:solidFill>
              </a:rPr>
              <a:t>Igreja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Adventista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12571"/>
          </a:xfrm>
        </p:spPr>
        <p:txBody>
          <a:bodyPr wrap="square">
            <a:noAutofit/>
          </a:bodyPr>
          <a:lstStyle/>
          <a:p>
            <a:r>
              <a:rPr sz="2800" b="1" dirty="0" err="1"/>
              <a:t>Os</a:t>
            </a:r>
            <a:r>
              <a:rPr sz="2800" b="1" dirty="0"/>
              <a:t> </a:t>
            </a:r>
            <a:r>
              <a:rPr sz="2800" b="1" dirty="0" err="1"/>
              <a:t>capítulos</a:t>
            </a:r>
            <a:r>
              <a:rPr sz="2800" b="1" dirty="0"/>
              <a:t> 10 a 14 </a:t>
            </a:r>
            <a:r>
              <a:rPr sz="2800" b="1" dirty="0" err="1"/>
              <a:t>formam</a:t>
            </a:r>
            <a:r>
              <a:rPr sz="2800" b="1" dirty="0"/>
              <a:t> </a:t>
            </a:r>
            <a:r>
              <a:rPr sz="2800" b="1" dirty="0" err="1"/>
              <a:t>uma</a:t>
            </a:r>
            <a:r>
              <a:rPr sz="2800" b="1" dirty="0"/>
              <a:t> </a:t>
            </a:r>
            <a:r>
              <a:rPr sz="2800" b="1" dirty="0" err="1"/>
              <a:t>sequência</a:t>
            </a:r>
            <a:r>
              <a:rPr sz="2800" b="1" dirty="0"/>
              <a:t> </a:t>
            </a:r>
            <a:r>
              <a:rPr sz="2800" b="1" dirty="0" err="1"/>
              <a:t>profética</a:t>
            </a:r>
            <a:r>
              <a:rPr sz="2800" b="1" dirty="0"/>
              <a:t> </a:t>
            </a:r>
            <a:r>
              <a:rPr sz="2800" b="1" dirty="0" err="1"/>
              <a:t>contínua</a:t>
            </a:r>
            <a:r>
              <a:rPr sz="2800" b="1" dirty="0"/>
              <a:t>:</a:t>
            </a:r>
            <a:endParaRPr lang="pt-BR" sz="2800" b="1" dirty="0"/>
          </a:p>
          <a:p>
            <a:br>
              <a:rPr sz="2800" b="1" dirty="0"/>
            </a:br>
            <a:r>
              <a:rPr sz="2800" b="1" dirty="0"/>
              <a:t>- Ap 10: O </a:t>
            </a:r>
            <a:r>
              <a:rPr sz="2800" b="1" dirty="0" err="1"/>
              <a:t>reavivamento</a:t>
            </a:r>
            <a:r>
              <a:rPr sz="2800" b="1" dirty="0"/>
              <a:t> de 1844.</a:t>
            </a:r>
            <a:endParaRPr lang="pt-BR" sz="2800" b="1" dirty="0"/>
          </a:p>
          <a:p>
            <a:br>
              <a:rPr sz="2800" b="1" dirty="0"/>
            </a:br>
            <a:r>
              <a:rPr sz="2800" b="1" dirty="0"/>
              <a:t>- Ap 11: </a:t>
            </a:r>
            <a:r>
              <a:rPr sz="2800" b="1" dirty="0" err="1"/>
              <a:t>Restauração</a:t>
            </a:r>
            <a:r>
              <a:rPr sz="2800" b="1" dirty="0"/>
              <a:t> do </a:t>
            </a:r>
            <a:r>
              <a:rPr sz="2800" b="1" dirty="0" err="1"/>
              <a:t>santuário</a:t>
            </a:r>
            <a:r>
              <a:rPr sz="2800" b="1" dirty="0"/>
              <a:t> e da </a:t>
            </a:r>
            <a:r>
              <a:rPr sz="2800" b="1" dirty="0" err="1"/>
              <a:t>Palavra</a:t>
            </a:r>
            <a:r>
              <a:rPr sz="2800" b="1" dirty="0"/>
              <a:t>.</a:t>
            </a:r>
            <a:endParaRPr lang="pt-BR" sz="2800" b="1" dirty="0"/>
          </a:p>
          <a:p>
            <a:br>
              <a:rPr sz="2800" b="1" dirty="0"/>
            </a:br>
            <a:r>
              <a:rPr sz="2800" b="1" dirty="0"/>
              <a:t>- Ap 12: A </a:t>
            </a:r>
            <a:r>
              <a:rPr sz="2800" b="1" dirty="0" err="1"/>
              <a:t>Igreja</a:t>
            </a:r>
            <a:r>
              <a:rPr sz="2800" b="1" dirty="0"/>
              <a:t> </a:t>
            </a:r>
            <a:r>
              <a:rPr sz="2800" b="1" dirty="0" err="1"/>
              <a:t>remanescente</a:t>
            </a:r>
            <a:r>
              <a:rPr sz="2800" b="1" dirty="0"/>
              <a:t> </a:t>
            </a:r>
            <a:r>
              <a:rPr sz="2800" b="1" dirty="0" err="1"/>
              <a:t>que</a:t>
            </a:r>
            <a:r>
              <a:rPr sz="2800" b="1" dirty="0"/>
              <a:t> </a:t>
            </a:r>
            <a:r>
              <a:rPr sz="2800" b="1" dirty="0" err="1"/>
              <a:t>guarda</a:t>
            </a:r>
            <a:r>
              <a:rPr sz="2800" b="1" dirty="0"/>
              <a:t> </a:t>
            </a:r>
            <a:r>
              <a:rPr sz="2800" b="1" dirty="0" err="1"/>
              <a:t>os</a:t>
            </a:r>
            <a:r>
              <a:rPr sz="2800" b="1" dirty="0"/>
              <a:t> </a:t>
            </a:r>
            <a:r>
              <a:rPr sz="2800" b="1" dirty="0" err="1"/>
              <a:t>mandamentos</a:t>
            </a:r>
            <a:r>
              <a:rPr sz="2800" b="1" dirty="0"/>
              <a:t> e </a:t>
            </a:r>
            <a:r>
              <a:rPr sz="2800" b="1" dirty="0" err="1"/>
              <a:t>tem</a:t>
            </a:r>
            <a:r>
              <a:rPr sz="2800" b="1" dirty="0"/>
              <a:t> o </a:t>
            </a:r>
            <a:r>
              <a:rPr sz="2800" b="1" dirty="0" err="1"/>
              <a:t>testemunho</a:t>
            </a:r>
            <a:r>
              <a:rPr sz="2800" b="1" dirty="0"/>
              <a:t> de Jesus.</a:t>
            </a:r>
            <a:endParaRPr lang="pt-BR" sz="2800" b="1" dirty="0"/>
          </a:p>
          <a:p>
            <a:br>
              <a:rPr sz="2800" b="1" dirty="0"/>
            </a:br>
            <a:r>
              <a:rPr sz="2800" b="1" dirty="0"/>
              <a:t>- Ap 14: As </a:t>
            </a:r>
            <a:r>
              <a:rPr sz="2800" b="1" dirty="0" err="1"/>
              <a:t>Três</a:t>
            </a:r>
            <a:r>
              <a:rPr sz="2800" b="1" dirty="0"/>
              <a:t> </a:t>
            </a:r>
            <a:r>
              <a:rPr sz="2800" b="1" dirty="0" err="1"/>
              <a:t>Mensagens</a:t>
            </a:r>
            <a:r>
              <a:rPr sz="2800" b="1" dirty="0"/>
              <a:t> </a:t>
            </a:r>
            <a:r>
              <a:rPr sz="2800" b="1" dirty="0" err="1"/>
              <a:t>Angélicas</a:t>
            </a:r>
            <a:r>
              <a:rPr lang="pt-BR" sz="2800" b="1" dirty="0"/>
              <a:t>, </a:t>
            </a:r>
            <a:r>
              <a:rPr sz="2800" b="1" dirty="0"/>
              <a:t> a </a:t>
            </a:r>
            <a:r>
              <a:rPr sz="2800" b="1" dirty="0" err="1"/>
              <a:t>missão</a:t>
            </a:r>
            <a:r>
              <a:rPr sz="2800" b="1" dirty="0"/>
              <a:t> final </a:t>
            </a:r>
            <a:r>
              <a:rPr sz="2800" b="1" dirty="0" err="1"/>
              <a:t>ao</a:t>
            </a:r>
            <a:r>
              <a:rPr sz="2800" b="1" dirty="0"/>
              <a:t> </a:t>
            </a:r>
            <a:r>
              <a:rPr sz="2800" b="1" dirty="0" err="1"/>
              <a:t>mundo</a:t>
            </a:r>
            <a:r>
              <a:rPr sz="2800" b="1" dirty="0"/>
              <a:t>.</a:t>
            </a:r>
            <a:br>
              <a:rPr sz="2800" b="1" dirty="0"/>
            </a:br>
            <a:endParaRPr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72" y="291353"/>
            <a:ext cx="9404723" cy="1400530"/>
          </a:xfrm>
        </p:spPr>
        <p:txBody>
          <a:bodyPr/>
          <a:lstStyle/>
          <a:p>
            <a:r>
              <a:rPr dirty="0" err="1">
                <a:solidFill>
                  <a:srgbClr val="FFFF00"/>
                </a:solidFill>
              </a:rPr>
              <a:t>Apocalipse</a:t>
            </a:r>
            <a:r>
              <a:rPr dirty="0">
                <a:solidFill>
                  <a:srgbClr val="FFFF00"/>
                </a:solidFill>
              </a:rPr>
              <a:t> 11 — </a:t>
            </a:r>
            <a:r>
              <a:rPr dirty="0" err="1">
                <a:solidFill>
                  <a:srgbClr val="FFFF00"/>
                </a:solidFill>
              </a:rPr>
              <a:t>Restauração</a:t>
            </a:r>
            <a:r>
              <a:rPr dirty="0">
                <a:solidFill>
                  <a:srgbClr val="FFFF00"/>
                </a:solidFill>
              </a:rPr>
              <a:t> da </a:t>
            </a:r>
            <a:r>
              <a:rPr dirty="0" err="1">
                <a:solidFill>
                  <a:srgbClr val="FFFF00"/>
                </a:solidFill>
              </a:rPr>
              <a:t>Verdade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137751" cy="4525963"/>
          </a:xfrm>
        </p:spPr>
        <p:txBody>
          <a:bodyPr wrap="square"/>
          <a:lstStyle/>
          <a:p>
            <a:r>
              <a:rPr b="1" dirty="0" err="1"/>
              <a:t>Medir</a:t>
            </a:r>
            <a:r>
              <a:rPr b="1" dirty="0"/>
              <a:t> o </a:t>
            </a:r>
            <a:r>
              <a:rPr b="1" dirty="0" err="1"/>
              <a:t>templo</a:t>
            </a:r>
            <a:r>
              <a:rPr b="1" dirty="0"/>
              <a:t> </a:t>
            </a:r>
            <a:r>
              <a:rPr b="1" dirty="0" err="1"/>
              <a:t>simboliza</a:t>
            </a:r>
            <a:r>
              <a:rPr b="1" dirty="0"/>
              <a:t> </a:t>
            </a:r>
            <a:r>
              <a:rPr b="1" dirty="0" err="1"/>
              <a:t>compreender</a:t>
            </a:r>
            <a:r>
              <a:rPr b="1" dirty="0"/>
              <a:t> o </a:t>
            </a:r>
            <a:r>
              <a:rPr b="1" dirty="0" err="1"/>
              <a:t>santuário</a:t>
            </a:r>
            <a:r>
              <a:rPr b="1" dirty="0"/>
              <a:t> celestial.</a:t>
            </a:r>
            <a:br>
              <a:rPr b="1" dirty="0"/>
            </a:br>
            <a:r>
              <a:rPr b="1" dirty="0"/>
              <a:t>As duas </a:t>
            </a:r>
            <a:r>
              <a:rPr b="1" dirty="0" err="1"/>
              <a:t>testemunhas</a:t>
            </a:r>
            <a:r>
              <a:rPr b="1" dirty="0"/>
              <a:t> </a:t>
            </a:r>
            <a:r>
              <a:rPr b="1" dirty="0" err="1"/>
              <a:t>representam</a:t>
            </a:r>
            <a:r>
              <a:rPr b="1" dirty="0"/>
              <a:t> o Antigo e o Novo </a:t>
            </a:r>
            <a:r>
              <a:rPr b="1" dirty="0" err="1"/>
              <a:t>Testamento</a:t>
            </a:r>
            <a:r>
              <a:rPr b="1" dirty="0"/>
              <a:t>.</a:t>
            </a:r>
            <a:br>
              <a:rPr b="1" dirty="0"/>
            </a:br>
            <a:endParaRPr lang="pt-BR" b="1" dirty="0"/>
          </a:p>
          <a:p>
            <a:r>
              <a:rPr b="1" dirty="0" err="1"/>
              <a:t>Após</a:t>
            </a:r>
            <a:r>
              <a:rPr b="1" dirty="0"/>
              <a:t> a </a:t>
            </a:r>
            <a:r>
              <a:rPr b="1" dirty="0" err="1"/>
              <a:t>perseguição</a:t>
            </a:r>
            <a:r>
              <a:rPr b="1" dirty="0"/>
              <a:t> medieval, a </a:t>
            </a:r>
            <a:r>
              <a:rPr b="1" dirty="0" err="1"/>
              <a:t>Palavra</a:t>
            </a:r>
            <a:r>
              <a:rPr b="1" dirty="0"/>
              <a:t> é </a:t>
            </a:r>
            <a:r>
              <a:rPr b="1" dirty="0" err="1"/>
              <a:t>restaurada</a:t>
            </a:r>
            <a:r>
              <a:rPr b="1" dirty="0"/>
              <a:t> e </a:t>
            </a:r>
            <a:r>
              <a:rPr b="1" dirty="0" err="1"/>
              <a:t>exaltada</a:t>
            </a:r>
            <a:r>
              <a:rPr b="1" dirty="0"/>
              <a:t> no </a:t>
            </a:r>
            <a:r>
              <a:rPr b="1" dirty="0" err="1"/>
              <a:t>movimento</a:t>
            </a:r>
            <a:r>
              <a:rPr b="1" dirty="0"/>
              <a:t> </a:t>
            </a:r>
            <a:r>
              <a:rPr b="1" dirty="0" err="1"/>
              <a:t>adventista</a:t>
            </a:r>
            <a:r>
              <a:rPr b="1" dirty="0"/>
              <a:t>.</a:t>
            </a:r>
            <a:br>
              <a:rPr b="1" dirty="0"/>
            </a:br>
            <a:endParaRPr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/>
              <a:t>Apocalipse</a:t>
            </a:r>
            <a:r>
              <a:rPr b="1" dirty="0"/>
              <a:t> 12 — </a:t>
            </a:r>
            <a:r>
              <a:rPr b="1" dirty="0" err="1"/>
              <a:t>Identidade</a:t>
            </a:r>
            <a:r>
              <a:rPr b="1" dirty="0"/>
              <a:t> do Povo </a:t>
            </a:r>
            <a:r>
              <a:rPr b="1" dirty="0" err="1"/>
              <a:t>Remanescente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r>
              <a:rPr b="1" dirty="0"/>
              <a:t>A </a:t>
            </a:r>
            <a:r>
              <a:rPr b="1" dirty="0" err="1"/>
              <a:t>mulher</a:t>
            </a:r>
            <a:r>
              <a:rPr b="1" dirty="0"/>
              <a:t> </a:t>
            </a:r>
            <a:r>
              <a:rPr b="1" dirty="0" err="1"/>
              <a:t>simboliza</a:t>
            </a:r>
            <a:r>
              <a:rPr b="1" dirty="0"/>
              <a:t> a </a:t>
            </a:r>
            <a:r>
              <a:rPr b="1" dirty="0" err="1"/>
              <a:t>igreja</a:t>
            </a:r>
            <a:r>
              <a:rPr b="1" dirty="0"/>
              <a:t> </a:t>
            </a:r>
            <a:r>
              <a:rPr b="1" dirty="0" err="1"/>
              <a:t>verdadeira</a:t>
            </a:r>
            <a:r>
              <a:rPr b="1" dirty="0"/>
              <a:t>.</a:t>
            </a:r>
            <a:endParaRPr lang="pt-BR" b="1" dirty="0"/>
          </a:p>
          <a:p>
            <a:br>
              <a:rPr b="1" dirty="0"/>
            </a:br>
            <a:r>
              <a:rPr b="1" dirty="0"/>
              <a:t>O </a:t>
            </a:r>
            <a:r>
              <a:rPr b="1" dirty="0" err="1"/>
              <a:t>deserto</a:t>
            </a:r>
            <a:r>
              <a:rPr b="1" dirty="0"/>
              <a:t> </a:t>
            </a:r>
            <a:r>
              <a:rPr b="1" dirty="0" err="1"/>
              <a:t>representa</a:t>
            </a:r>
            <a:r>
              <a:rPr b="1" dirty="0"/>
              <a:t> o </a:t>
            </a:r>
            <a:r>
              <a:rPr b="1" dirty="0" err="1"/>
              <a:t>período</a:t>
            </a:r>
            <a:r>
              <a:rPr b="1" dirty="0"/>
              <a:t> de </a:t>
            </a:r>
            <a:r>
              <a:rPr b="1" dirty="0" err="1"/>
              <a:t>perseguição</a:t>
            </a:r>
            <a:r>
              <a:rPr b="1" dirty="0"/>
              <a:t> (1260 </a:t>
            </a:r>
            <a:r>
              <a:rPr b="1" dirty="0" err="1"/>
              <a:t>anos</a:t>
            </a:r>
            <a:r>
              <a:rPr b="1" dirty="0"/>
              <a:t>).</a:t>
            </a:r>
            <a:endParaRPr lang="pt-BR" b="1" dirty="0"/>
          </a:p>
          <a:p>
            <a:br>
              <a:rPr b="1" dirty="0"/>
            </a:br>
            <a:r>
              <a:rPr b="1" dirty="0"/>
              <a:t>O </a:t>
            </a:r>
            <a:r>
              <a:rPr b="1" dirty="0" err="1"/>
              <a:t>remanescente</a:t>
            </a:r>
            <a:r>
              <a:rPr b="1" dirty="0"/>
              <a:t> é </a:t>
            </a:r>
            <a:r>
              <a:rPr b="1" dirty="0" err="1"/>
              <a:t>identificado</a:t>
            </a:r>
            <a:r>
              <a:rPr b="1" dirty="0"/>
              <a:t> </a:t>
            </a:r>
            <a:r>
              <a:rPr b="1" dirty="0" err="1"/>
              <a:t>como</a:t>
            </a:r>
            <a:r>
              <a:rPr b="1" dirty="0"/>
              <a:t> o </a:t>
            </a:r>
            <a:r>
              <a:rPr b="1" dirty="0" err="1"/>
              <a:t>povo</a:t>
            </a:r>
            <a:r>
              <a:rPr b="1" dirty="0"/>
              <a:t> </a:t>
            </a:r>
            <a:r>
              <a:rPr b="1" dirty="0" err="1"/>
              <a:t>que</a:t>
            </a:r>
            <a:r>
              <a:rPr b="1" dirty="0"/>
              <a:t> </a:t>
            </a:r>
            <a:r>
              <a:rPr b="1" dirty="0" err="1"/>
              <a:t>guarda</a:t>
            </a:r>
            <a:r>
              <a:rPr b="1" dirty="0"/>
              <a:t> </a:t>
            </a:r>
            <a:r>
              <a:rPr b="1" dirty="0" err="1"/>
              <a:t>os</a:t>
            </a:r>
            <a:r>
              <a:rPr b="1" dirty="0"/>
              <a:t> </a:t>
            </a:r>
            <a:r>
              <a:rPr b="1" dirty="0" err="1"/>
              <a:t>mandamentos</a:t>
            </a:r>
            <a:r>
              <a:rPr b="1" dirty="0"/>
              <a:t> de Deus</a:t>
            </a:r>
            <a:r>
              <a:rPr lang="pt-BR" b="1" dirty="0"/>
              <a:t> </a:t>
            </a:r>
            <a:r>
              <a:rPr b="1" dirty="0"/>
              <a:t>e </a:t>
            </a:r>
            <a:r>
              <a:rPr b="1" dirty="0" err="1"/>
              <a:t>tem</a:t>
            </a:r>
            <a:r>
              <a:rPr b="1" dirty="0"/>
              <a:t> o </a:t>
            </a:r>
            <a:r>
              <a:rPr b="1" dirty="0" err="1"/>
              <a:t>testemunho</a:t>
            </a:r>
            <a:r>
              <a:rPr b="1" dirty="0"/>
              <a:t> de Jesus</a:t>
            </a:r>
            <a:r>
              <a:rPr lang="pt-BR" b="1" dirty="0"/>
              <a:t>, </a:t>
            </a:r>
            <a:r>
              <a:rPr b="1" dirty="0"/>
              <a:t>a </a:t>
            </a:r>
            <a:r>
              <a:rPr b="1" dirty="0" err="1"/>
              <a:t>Igreja</a:t>
            </a:r>
            <a:r>
              <a:rPr b="1" dirty="0"/>
              <a:t> </a:t>
            </a:r>
            <a:r>
              <a:rPr b="1" dirty="0" err="1"/>
              <a:t>Adventista</a:t>
            </a:r>
            <a:r>
              <a:rPr b="1" dirty="0"/>
              <a:t> do </a:t>
            </a:r>
            <a:r>
              <a:rPr b="1" dirty="0" err="1"/>
              <a:t>Sétimo</a:t>
            </a:r>
            <a:r>
              <a:rPr b="1" dirty="0"/>
              <a:t> Dia.</a:t>
            </a:r>
            <a:br>
              <a:rPr b="1" dirty="0"/>
            </a:br>
            <a:endParaRPr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7284-A51C-621A-DE2A-BA7A3139D1B4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Apocalipse 13 - As duas bestas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40916-CD32-784A-FE94-EC010256A5DA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Nos mostra o poder da contrafação</a:t>
            </a:r>
          </a:p>
          <a:p>
            <a:r>
              <a:rPr lang="pt-BR" b="1" dirty="0"/>
              <a:t>O que estas bestas farão para enganar os habitantes da terra</a:t>
            </a:r>
          </a:p>
          <a:p>
            <a:r>
              <a:rPr lang="pt-BR" b="1" dirty="0"/>
              <a:t>A perseguição </a:t>
            </a:r>
          </a:p>
          <a:p>
            <a:r>
              <a:rPr lang="pt-BR" b="1" dirty="0"/>
              <a:t>O selo de Deus e a marca da besta </a:t>
            </a:r>
          </a:p>
        </p:txBody>
      </p:sp>
    </p:spTree>
    <p:extLst>
      <p:ext uri="{BB962C8B-B14F-4D97-AF65-F5344CB8AC3E}">
        <p14:creationId xmlns:p14="http://schemas.microsoft.com/office/powerpoint/2010/main" val="346839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Apocalipse</a:t>
            </a:r>
            <a:r>
              <a:rPr b="1" dirty="0"/>
              <a:t> 14 </a:t>
            </a:r>
            <a:r>
              <a:rPr lang="pt-BR" b="1" dirty="0"/>
              <a:t>-</a:t>
            </a:r>
            <a:r>
              <a:rPr b="1" dirty="0"/>
              <a:t> As </a:t>
            </a:r>
            <a:r>
              <a:rPr b="1" dirty="0" err="1"/>
              <a:t>Três</a:t>
            </a:r>
            <a:r>
              <a:rPr b="1" dirty="0"/>
              <a:t> </a:t>
            </a:r>
            <a:r>
              <a:rPr b="1" dirty="0" err="1"/>
              <a:t>Mensagens</a:t>
            </a:r>
            <a:r>
              <a:rPr b="1" dirty="0"/>
              <a:t> </a:t>
            </a:r>
            <a:r>
              <a:rPr b="1" dirty="0" err="1"/>
              <a:t>Angélicas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 fontScale="92500"/>
          </a:bodyPr>
          <a:lstStyle/>
          <a:p>
            <a:r>
              <a:rPr b="1" dirty="0"/>
              <a:t>1ª </a:t>
            </a:r>
            <a:r>
              <a:rPr b="1" dirty="0" err="1"/>
              <a:t>Mensagem</a:t>
            </a:r>
            <a:r>
              <a:rPr b="1" dirty="0"/>
              <a:t>: Temor e </a:t>
            </a:r>
            <a:r>
              <a:rPr b="1" dirty="0" err="1"/>
              <a:t>glória</a:t>
            </a:r>
            <a:r>
              <a:rPr b="1" dirty="0"/>
              <a:t> a Deus, pois é </a:t>
            </a:r>
            <a:r>
              <a:rPr b="1" dirty="0" err="1"/>
              <a:t>chegada</a:t>
            </a:r>
            <a:r>
              <a:rPr b="1" dirty="0"/>
              <a:t> a hora do Seu </a:t>
            </a:r>
            <a:r>
              <a:rPr b="1" dirty="0" err="1"/>
              <a:t>juízo</a:t>
            </a:r>
            <a:r>
              <a:rPr b="1" dirty="0"/>
              <a:t>.</a:t>
            </a:r>
            <a:endParaRPr lang="pt-BR" b="1" dirty="0"/>
          </a:p>
          <a:p>
            <a:br>
              <a:rPr b="1" dirty="0"/>
            </a:br>
            <a:r>
              <a:rPr b="1" dirty="0"/>
              <a:t>2ª </a:t>
            </a:r>
            <a:r>
              <a:rPr b="1" dirty="0" err="1"/>
              <a:t>Mensagem</a:t>
            </a:r>
            <a:r>
              <a:rPr b="1" dirty="0"/>
              <a:t>: Caiu </a:t>
            </a:r>
            <a:r>
              <a:rPr b="1" dirty="0" err="1"/>
              <a:t>Babilônia</a:t>
            </a:r>
            <a:r>
              <a:rPr b="1" dirty="0"/>
              <a:t> — </a:t>
            </a:r>
            <a:r>
              <a:rPr b="1" dirty="0" err="1"/>
              <a:t>apelo</a:t>
            </a:r>
            <a:r>
              <a:rPr b="1" dirty="0"/>
              <a:t> para </a:t>
            </a:r>
            <a:r>
              <a:rPr b="1" dirty="0" err="1"/>
              <a:t>sair</a:t>
            </a:r>
            <a:r>
              <a:rPr b="1" dirty="0"/>
              <a:t> dos </a:t>
            </a:r>
            <a:r>
              <a:rPr b="1" dirty="0" err="1"/>
              <a:t>sistemas</a:t>
            </a:r>
            <a:r>
              <a:rPr b="1" dirty="0"/>
              <a:t> </a:t>
            </a:r>
            <a:r>
              <a:rPr b="1" dirty="0" err="1"/>
              <a:t>religiosos</a:t>
            </a:r>
            <a:r>
              <a:rPr b="1" dirty="0"/>
              <a:t> </a:t>
            </a:r>
            <a:r>
              <a:rPr b="1" dirty="0" err="1"/>
              <a:t>corrompidos</a:t>
            </a:r>
            <a:r>
              <a:rPr b="1" dirty="0"/>
              <a:t>.</a:t>
            </a:r>
            <a:endParaRPr lang="pt-BR" b="1" dirty="0"/>
          </a:p>
          <a:p>
            <a:br>
              <a:rPr b="1" dirty="0"/>
            </a:br>
            <a:r>
              <a:rPr b="1" dirty="0"/>
              <a:t>3ª </a:t>
            </a:r>
            <a:r>
              <a:rPr b="1" dirty="0" err="1"/>
              <a:t>Mensagem</a:t>
            </a:r>
            <a:r>
              <a:rPr b="1" dirty="0"/>
              <a:t>: </a:t>
            </a:r>
            <a:r>
              <a:rPr b="1" dirty="0" err="1"/>
              <a:t>Alerta</a:t>
            </a:r>
            <a:r>
              <a:rPr b="1" dirty="0"/>
              <a:t> contra a </a:t>
            </a:r>
            <a:r>
              <a:rPr b="1" dirty="0" err="1"/>
              <a:t>besta</a:t>
            </a:r>
            <a:r>
              <a:rPr b="1" dirty="0"/>
              <a:t> e a </a:t>
            </a:r>
            <a:r>
              <a:rPr b="1" dirty="0" err="1"/>
              <a:t>imagem</a:t>
            </a:r>
            <a:r>
              <a:rPr b="1" dirty="0"/>
              <a:t>, </a:t>
            </a:r>
            <a:r>
              <a:rPr b="1" dirty="0" err="1"/>
              <a:t>exaltando</a:t>
            </a:r>
            <a:r>
              <a:rPr b="1" dirty="0"/>
              <a:t> </a:t>
            </a:r>
            <a:r>
              <a:rPr b="1" dirty="0" err="1"/>
              <a:t>os</a:t>
            </a:r>
            <a:r>
              <a:rPr b="1" dirty="0"/>
              <a:t> </a:t>
            </a:r>
            <a:r>
              <a:rPr b="1" dirty="0" err="1"/>
              <a:t>mandamentos</a:t>
            </a:r>
            <a:r>
              <a:rPr b="1" dirty="0"/>
              <a:t> de Deus</a:t>
            </a:r>
            <a:r>
              <a:rPr lang="pt-BR" b="1" dirty="0"/>
              <a:t> </a:t>
            </a:r>
            <a:r>
              <a:rPr b="1" dirty="0"/>
              <a:t>e a </a:t>
            </a:r>
            <a:r>
              <a:rPr b="1" dirty="0" err="1"/>
              <a:t>fé</a:t>
            </a:r>
            <a:r>
              <a:rPr b="1" dirty="0"/>
              <a:t> de Jesus. </a:t>
            </a:r>
            <a:endParaRPr lang="pt-BR" b="1" dirty="0"/>
          </a:p>
          <a:p>
            <a:endParaRPr lang="pt-BR" b="1" dirty="0"/>
          </a:p>
          <a:p>
            <a:pPr marL="0" indent="0" algn="ctr">
              <a:buNone/>
            </a:pPr>
            <a:r>
              <a:rPr sz="4700" b="1" dirty="0"/>
              <a:t>Essa é a </a:t>
            </a:r>
            <a:r>
              <a:rPr sz="4700" b="1" dirty="0" err="1"/>
              <a:t>missão</a:t>
            </a:r>
            <a:r>
              <a:rPr sz="4700" b="1" dirty="0"/>
              <a:t> </a:t>
            </a:r>
            <a:r>
              <a:rPr sz="4700" b="1" dirty="0" err="1"/>
              <a:t>mundial</a:t>
            </a:r>
            <a:r>
              <a:rPr sz="4700" b="1" dirty="0"/>
              <a:t> da IASD</a:t>
            </a:r>
            <a:r>
              <a:rPr b="1" dirty="0"/>
              <a:t>.</a:t>
            </a:r>
            <a:br>
              <a:rPr b="1" dirty="0"/>
            </a:br>
            <a:endParaRPr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Os</a:t>
            </a:r>
            <a:r>
              <a:rPr b="1" dirty="0"/>
              <a:t> </a:t>
            </a:r>
            <a:r>
              <a:rPr b="1" dirty="0" err="1"/>
              <a:t>Movimentos</a:t>
            </a:r>
            <a:r>
              <a:rPr b="1" dirty="0"/>
              <a:t> </a:t>
            </a:r>
            <a:r>
              <a:rPr b="1" dirty="0" err="1"/>
              <a:t>Separatistas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r>
              <a:rPr b="1" dirty="0" err="1"/>
              <a:t>Após</a:t>
            </a:r>
            <a:r>
              <a:rPr b="1" dirty="0"/>
              <a:t> 1844, </a:t>
            </a:r>
            <a:r>
              <a:rPr b="1" dirty="0" err="1"/>
              <a:t>surgiram</a:t>
            </a:r>
            <a:r>
              <a:rPr b="1" dirty="0"/>
              <a:t> </a:t>
            </a:r>
            <a:r>
              <a:rPr b="1" dirty="0" err="1"/>
              <a:t>movimentos</a:t>
            </a:r>
            <a:r>
              <a:rPr b="1" dirty="0"/>
              <a:t> </a:t>
            </a:r>
            <a:r>
              <a:rPr b="1" dirty="0" err="1"/>
              <a:t>dissidentes</a:t>
            </a:r>
            <a:r>
              <a:rPr b="1" dirty="0"/>
              <a:t>, mas </a:t>
            </a:r>
            <a:r>
              <a:rPr b="1" dirty="0" err="1"/>
              <a:t>Apocalipse</a:t>
            </a:r>
            <a:r>
              <a:rPr b="1" dirty="0"/>
              <a:t> 10 </a:t>
            </a:r>
            <a:r>
              <a:rPr b="1" dirty="0" err="1"/>
              <a:t>não</a:t>
            </a:r>
            <a:r>
              <a:rPr b="1" dirty="0"/>
              <a:t> se </a:t>
            </a:r>
            <a:r>
              <a:rPr b="1" dirty="0" err="1"/>
              <a:t>repete</a:t>
            </a:r>
            <a:r>
              <a:rPr b="1" dirty="0"/>
              <a:t>.</a:t>
            </a:r>
            <a:endParaRPr lang="pt-BR" b="1" dirty="0"/>
          </a:p>
          <a:p>
            <a:br>
              <a:rPr b="1" dirty="0"/>
            </a:br>
            <a:r>
              <a:rPr b="1" dirty="0"/>
              <a:t>Ele </a:t>
            </a:r>
            <a:r>
              <a:rPr b="1" dirty="0" err="1"/>
              <a:t>descreve</a:t>
            </a:r>
            <a:r>
              <a:rPr b="1" dirty="0"/>
              <a:t> o </a:t>
            </a:r>
            <a:r>
              <a:rPr b="1" dirty="0" err="1"/>
              <a:t>reavivamento</a:t>
            </a:r>
            <a:r>
              <a:rPr b="1" dirty="0"/>
              <a:t> </a:t>
            </a:r>
            <a:r>
              <a:rPr b="1" dirty="0" err="1"/>
              <a:t>profético</a:t>
            </a:r>
            <a:r>
              <a:rPr b="1" dirty="0"/>
              <a:t> </a:t>
            </a:r>
            <a:r>
              <a:rPr b="1" dirty="0" err="1"/>
              <a:t>único</a:t>
            </a:r>
            <a:r>
              <a:rPr b="1" dirty="0"/>
              <a:t> </a:t>
            </a:r>
            <a:r>
              <a:rPr b="1" dirty="0" err="1"/>
              <a:t>que</a:t>
            </a:r>
            <a:r>
              <a:rPr b="1" dirty="0"/>
              <a:t> </a:t>
            </a:r>
            <a:r>
              <a:rPr b="1" dirty="0" err="1"/>
              <a:t>originou</a:t>
            </a:r>
            <a:r>
              <a:rPr b="1" dirty="0"/>
              <a:t> o </a:t>
            </a:r>
            <a:r>
              <a:rPr b="1" dirty="0" err="1"/>
              <a:t>movimento</a:t>
            </a:r>
            <a:r>
              <a:rPr b="1" dirty="0"/>
              <a:t> </a:t>
            </a:r>
            <a:r>
              <a:rPr b="1" dirty="0" err="1"/>
              <a:t>adventista</a:t>
            </a:r>
            <a:r>
              <a:rPr b="1" dirty="0"/>
              <a:t>.</a:t>
            </a:r>
            <a:endParaRPr lang="pt-BR" b="1" dirty="0"/>
          </a:p>
          <a:p>
            <a:br>
              <a:rPr b="1" dirty="0"/>
            </a:br>
            <a:r>
              <a:rPr b="1" dirty="0"/>
              <a:t>A </a:t>
            </a:r>
            <a:r>
              <a:rPr b="1" dirty="0" err="1"/>
              <a:t>verdadeira</a:t>
            </a:r>
            <a:r>
              <a:rPr b="1" dirty="0"/>
              <a:t> </a:t>
            </a:r>
            <a:r>
              <a:rPr b="1" dirty="0" err="1"/>
              <a:t>reforma</a:t>
            </a:r>
            <a:r>
              <a:rPr b="1" dirty="0"/>
              <a:t> </a:t>
            </a:r>
            <a:r>
              <a:rPr b="1" dirty="0" err="1"/>
              <a:t>acontece</a:t>
            </a:r>
            <a:r>
              <a:rPr b="1" dirty="0"/>
              <a:t> </a:t>
            </a:r>
            <a:r>
              <a:rPr b="1" dirty="0" err="1"/>
              <a:t>dentro</a:t>
            </a:r>
            <a:r>
              <a:rPr b="1" dirty="0"/>
              <a:t> da </a:t>
            </a:r>
            <a:r>
              <a:rPr b="1" dirty="0" err="1"/>
              <a:t>igreja</a:t>
            </a:r>
            <a:r>
              <a:rPr b="1" dirty="0"/>
              <a:t>, </a:t>
            </a:r>
            <a:r>
              <a:rPr b="1" dirty="0" err="1"/>
              <a:t>não</a:t>
            </a:r>
            <a:r>
              <a:rPr b="1" dirty="0"/>
              <a:t> fora dela.</a:t>
            </a:r>
            <a:br>
              <a:rPr b="1" dirty="0"/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17912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36D4561-53D4-BD1F-F94F-F0FBBD9FB2CF}"/>
              </a:ext>
            </a:extLst>
          </p:cNvPr>
          <p:cNvSpPr txBox="1"/>
          <p:nvPr/>
        </p:nvSpPr>
        <p:spPr>
          <a:xfrm>
            <a:off x="746760" y="451165"/>
            <a:ext cx="1001572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1 Adventistas Evangélicos (ou Cristãos Adventistas)</a:t>
            </a: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Rejeitaram a ideia de que algo celestial ocorreu em 1844.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Mantiveram apenas a mensagem do breve retorno de Cristo, sem datas.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Tornaram-se mais próximos do protestantismo evangélico tradicional.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Fundaram a denominação “</a:t>
            </a:r>
            <a:r>
              <a:rPr lang="pt-BR" sz="2000" b="1" dirty="0" err="1"/>
              <a:t>Advent</a:t>
            </a:r>
            <a:r>
              <a:rPr lang="pt-BR" sz="2000" b="1" dirty="0"/>
              <a:t> Christian </a:t>
            </a:r>
            <a:r>
              <a:rPr lang="pt-BR" sz="2000" b="1" dirty="0" err="1"/>
              <a:t>Church</a:t>
            </a:r>
            <a:r>
              <a:rPr lang="pt-BR" sz="2000" b="1" dirty="0"/>
              <a:t>” (Igreja Cristã Adventista), em 1860, nos EUA.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Hoje ainda existem congregações dessa linha, com ênfase no sono da alma e imortalidade condicional.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FB95AA-A9F1-BB63-FB92-F22BCF3A5452}"/>
              </a:ext>
            </a:extLst>
          </p:cNvPr>
          <p:cNvSpPr txBox="1"/>
          <p:nvPr/>
        </p:nvSpPr>
        <p:spPr>
          <a:xfrm>
            <a:off x="746760" y="3631489"/>
            <a:ext cx="99248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2 Adventistas da Vida e Adventistas da Esperança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Derivados do mesmo tronco dos adventistas evangélicos.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Enfatizavam a esperança da segunda vinda, mas sem estrutura denominacional forte.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Muitos foram absorvidos por outras igrejas cristãs nas décadas seguintes.</a:t>
            </a:r>
          </a:p>
        </p:txBody>
      </p:sp>
    </p:spTree>
    <p:extLst>
      <p:ext uri="{BB962C8B-B14F-4D97-AF65-F5344CB8AC3E}">
        <p14:creationId xmlns:p14="http://schemas.microsoft.com/office/powerpoint/2010/main" val="76355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chemeClr val="tx1"/>
                </a:solidFill>
              </a:rPr>
              <a:t>O </a:t>
            </a:r>
            <a:r>
              <a:rPr b="1" dirty="0" err="1">
                <a:solidFill>
                  <a:schemeClr val="tx1"/>
                </a:solidFill>
              </a:rPr>
              <a:t>Movimento</a:t>
            </a:r>
            <a:r>
              <a:rPr b="1" dirty="0">
                <a:solidFill>
                  <a:schemeClr val="tx1"/>
                </a:solidFill>
              </a:rPr>
              <a:t> de 1844 e o </a:t>
            </a:r>
            <a:r>
              <a:rPr b="1" dirty="0" err="1">
                <a:solidFill>
                  <a:schemeClr val="tx1"/>
                </a:solidFill>
              </a:rPr>
              <a:t>Adventismo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96" y="1894486"/>
            <a:ext cx="7599624" cy="4195481"/>
          </a:xfrm>
        </p:spPr>
        <p:txBody>
          <a:bodyPr wrap="square">
            <a:normAutofit/>
          </a:bodyPr>
          <a:lstStyle/>
          <a:p>
            <a:endParaRPr b="1" dirty="0"/>
          </a:p>
          <a:p>
            <a:r>
              <a:rPr b="1" dirty="0"/>
              <a:t>Em 1844, o </a:t>
            </a:r>
            <a:r>
              <a:rPr b="1" dirty="0" err="1"/>
              <a:t>movimento</a:t>
            </a:r>
            <a:r>
              <a:rPr b="1" dirty="0"/>
              <a:t> </a:t>
            </a:r>
            <a:r>
              <a:rPr b="1" dirty="0" err="1"/>
              <a:t>milerita</a:t>
            </a:r>
            <a:r>
              <a:rPr b="1" dirty="0"/>
              <a:t> </a:t>
            </a:r>
            <a:r>
              <a:rPr b="1" dirty="0" err="1"/>
              <a:t>esperava</a:t>
            </a:r>
            <a:r>
              <a:rPr b="1" dirty="0"/>
              <a:t> a volta de Cristo </a:t>
            </a:r>
            <a:r>
              <a:rPr b="1" dirty="0" err="1"/>
              <a:t>baseado</a:t>
            </a:r>
            <a:r>
              <a:rPr b="1" dirty="0"/>
              <a:t> </a:t>
            </a:r>
            <a:r>
              <a:rPr b="1" dirty="0" err="1"/>
              <a:t>em</a:t>
            </a:r>
            <a:r>
              <a:rPr b="1" dirty="0"/>
              <a:t> Daniel 8:14.</a:t>
            </a:r>
            <a:endParaRPr lang="pt-BR" b="1" dirty="0"/>
          </a:p>
          <a:p>
            <a:br>
              <a:rPr b="1" dirty="0"/>
            </a:br>
            <a:r>
              <a:rPr b="1" dirty="0"/>
              <a:t>O </a:t>
            </a:r>
            <a:r>
              <a:rPr b="1" dirty="0" err="1"/>
              <a:t>desapontamento</a:t>
            </a:r>
            <a:r>
              <a:rPr b="1" dirty="0"/>
              <a:t> </a:t>
            </a:r>
            <a:r>
              <a:rPr b="1" dirty="0" err="1"/>
              <a:t>levou</a:t>
            </a:r>
            <a:r>
              <a:rPr b="1" dirty="0"/>
              <a:t> </a:t>
            </a:r>
            <a:r>
              <a:rPr b="1" dirty="0" err="1"/>
              <a:t>ao</a:t>
            </a:r>
            <a:r>
              <a:rPr b="1" dirty="0"/>
              <a:t> </a:t>
            </a:r>
            <a:r>
              <a:rPr b="1" dirty="0" err="1"/>
              <a:t>surgimento</a:t>
            </a:r>
            <a:r>
              <a:rPr b="1" dirty="0"/>
              <a:t> de um </a:t>
            </a:r>
            <a:r>
              <a:rPr b="1" dirty="0" err="1"/>
              <a:t>grupo</a:t>
            </a:r>
            <a:r>
              <a:rPr b="1" dirty="0"/>
              <a:t> </a:t>
            </a:r>
            <a:r>
              <a:rPr b="1" dirty="0" err="1"/>
              <a:t>que</a:t>
            </a:r>
            <a:r>
              <a:rPr b="1" dirty="0"/>
              <a:t> </a:t>
            </a:r>
            <a:r>
              <a:rPr b="1" dirty="0" err="1"/>
              <a:t>reexaminou</a:t>
            </a:r>
            <a:r>
              <a:rPr b="1" dirty="0"/>
              <a:t> as </a:t>
            </a:r>
            <a:r>
              <a:rPr b="1" dirty="0" err="1"/>
              <a:t>Escrituras</a:t>
            </a:r>
            <a:r>
              <a:rPr b="1" dirty="0"/>
              <a:t> e </a:t>
            </a:r>
            <a:r>
              <a:rPr b="1" dirty="0" err="1"/>
              <a:t>compreendeu</a:t>
            </a:r>
            <a:r>
              <a:rPr lang="pt-BR" b="1" dirty="0"/>
              <a:t> </a:t>
            </a:r>
            <a:r>
              <a:rPr b="1" dirty="0" err="1"/>
              <a:t>que</a:t>
            </a:r>
            <a:r>
              <a:rPr b="1" dirty="0"/>
              <a:t> a </a:t>
            </a:r>
            <a:r>
              <a:rPr b="1" dirty="0" err="1"/>
              <a:t>purificação</a:t>
            </a:r>
            <a:r>
              <a:rPr b="1" dirty="0"/>
              <a:t> do </a:t>
            </a:r>
            <a:r>
              <a:rPr b="1" dirty="0" err="1"/>
              <a:t>santuário</a:t>
            </a:r>
            <a:r>
              <a:rPr b="1" dirty="0"/>
              <a:t> se </a:t>
            </a:r>
            <a:r>
              <a:rPr b="1" dirty="0" err="1"/>
              <a:t>referia</a:t>
            </a:r>
            <a:r>
              <a:rPr b="1" dirty="0"/>
              <a:t> </a:t>
            </a:r>
            <a:r>
              <a:rPr b="1" dirty="0" err="1"/>
              <a:t>ao</a:t>
            </a:r>
            <a:r>
              <a:rPr b="1" dirty="0"/>
              <a:t> </a:t>
            </a:r>
            <a:r>
              <a:rPr b="1" dirty="0" err="1"/>
              <a:t>ministério</a:t>
            </a:r>
            <a:r>
              <a:rPr b="1" dirty="0"/>
              <a:t> celestial de Cristo.</a:t>
            </a:r>
            <a:endParaRPr lang="pt-BR" b="1" dirty="0"/>
          </a:p>
          <a:p>
            <a:br>
              <a:rPr b="1" dirty="0"/>
            </a:br>
            <a:r>
              <a:rPr b="1" dirty="0"/>
              <a:t>Dessa base </a:t>
            </a:r>
            <a:r>
              <a:rPr b="1" dirty="0" err="1"/>
              <a:t>nasceu</a:t>
            </a:r>
            <a:r>
              <a:rPr b="1" dirty="0"/>
              <a:t> a </a:t>
            </a:r>
            <a:r>
              <a:rPr b="1" dirty="0" err="1"/>
              <a:t>Igreja</a:t>
            </a:r>
            <a:r>
              <a:rPr b="1" dirty="0"/>
              <a:t> </a:t>
            </a:r>
            <a:r>
              <a:rPr b="1" dirty="0" err="1"/>
              <a:t>Adventista</a:t>
            </a:r>
            <a:r>
              <a:rPr b="1" dirty="0"/>
              <a:t> do </a:t>
            </a:r>
            <a:r>
              <a:rPr b="1" dirty="0" err="1"/>
              <a:t>Sétimo</a:t>
            </a:r>
            <a:r>
              <a:rPr b="1" dirty="0"/>
              <a:t> Dia (IASD), </a:t>
            </a:r>
            <a:r>
              <a:rPr b="1" dirty="0" err="1"/>
              <a:t>organizada</a:t>
            </a:r>
            <a:r>
              <a:rPr b="1" dirty="0"/>
              <a:t> </a:t>
            </a:r>
            <a:r>
              <a:rPr b="1" dirty="0" err="1"/>
              <a:t>em</a:t>
            </a:r>
            <a:r>
              <a:rPr b="1" dirty="0"/>
              <a:t> 1863.</a:t>
            </a:r>
            <a:br>
              <a:rPr b="1" dirty="0"/>
            </a:br>
            <a:endParaRPr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03AABE6-979B-2324-CDCB-B6A187CD4EE6}"/>
              </a:ext>
            </a:extLst>
          </p:cNvPr>
          <p:cNvSpPr txBox="1"/>
          <p:nvPr/>
        </p:nvSpPr>
        <p:spPr>
          <a:xfrm>
            <a:off x="624078" y="341555"/>
            <a:ext cx="99555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3 Adventistas do Sétimo Dia Reformistas</a:t>
            </a: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Movimento surgido durante a Primeira Guerra Mundial (1914–1918).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Separaram-se da Igreja Adventista principal por recusarem o serviço militar e o uso de armas.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Fundaram a Igreja Adventista do Sétimo Dia Movimento de Reforma.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Mantêm as mesmas doutrinas básicas, mas enfatizam pacifismo e estilo de vida estrito.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A43A7D-4E0F-338F-7195-A21CFE6D374C}"/>
              </a:ext>
            </a:extLst>
          </p:cNvPr>
          <p:cNvSpPr txBox="1"/>
          <p:nvPr/>
        </p:nvSpPr>
        <p:spPr>
          <a:xfrm>
            <a:off x="624078" y="3429000"/>
            <a:ext cx="1052245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4 Movimento de </a:t>
            </a:r>
            <a:r>
              <a:rPr lang="pt-BR" sz="2400" b="1" dirty="0" err="1">
                <a:solidFill>
                  <a:srgbClr val="FF0000"/>
                </a:solidFill>
              </a:rPr>
              <a:t>Davidiano</a:t>
            </a:r>
            <a:r>
              <a:rPr lang="pt-BR" sz="2400" b="1" dirty="0">
                <a:solidFill>
                  <a:srgbClr val="FF0000"/>
                </a:solidFill>
              </a:rPr>
              <a:t> / Ramo </a:t>
            </a:r>
            <a:r>
              <a:rPr lang="pt-BR" sz="2400" b="1" dirty="0" err="1">
                <a:solidFill>
                  <a:srgbClr val="FF0000"/>
                </a:solidFill>
              </a:rPr>
              <a:t>Davidiano</a:t>
            </a:r>
            <a:endParaRPr lang="pt-BR" sz="2400" b="1" dirty="0">
              <a:solidFill>
                <a:srgbClr val="FF0000"/>
              </a:solidFill>
            </a:endParaRPr>
          </a:p>
          <a:p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Fundado por Victor </a:t>
            </a:r>
            <a:r>
              <a:rPr lang="pt-BR" sz="2000" b="1" dirty="0" err="1"/>
              <a:t>Houteff</a:t>
            </a:r>
            <a:r>
              <a:rPr lang="pt-BR" sz="2000" b="1" dirty="0"/>
              <a:t>, em 1930, dentro da IASD.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Criou o grupo chamado “A Vara do Pastor” (The </a:t>
            </a:r>
            <a:r>
              <a:rPr lang="pt-BR" sz="2000" b="1" dirty="0" err="1"/>
              <a:t>Shepherd’s</a:t>
            </a:r>
            <a:r>
              <a:rPr lang="pt-BR" sz="2000" b="1" dirty="0"/>
              <a:t> Rod).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Posteriormente, após sua morte, surgiu o Ramo </a:t>
            </a:r>
            <a:r>
              <a:rPr lang="pt-BR" sz="2000" b="1" dirty="0" err="1"/>
              <a:t>Davidiano</a:t>
            </a:r>
            <a:r>
              <a:rPr lang="pt-BR" sz="2000" b="1" dirty="0"/>
              <a:t>, liderado por Ben Roden e depois David </a:t>
            </a:r>
            <a:r>
              <a:rPr lang="pt-BR" sz="2000" b="1" dirty="0" err="1"/>
              <a:t>Koresh</a:t>
            </a:r>
            <a:r>
              <a:rPr lang="pt-BR" sz="2000" b="1" dirty="0"/>
              <a:t>, ligado ao trágico cerco de Waco (EUA, 1993).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Enfatizavam interpretações apocalípticas próprias e uma reforma moral dentro da IASD.</a:t>
            </a:r>
          </a:p>
        </p:txBody>
      </p:sp>
    </p:spTree>
    <p:extLst>
      <p:ext uri="{BB962C8B-B14F-4D97-AF65-F5344CB8AC3E}">
        <p14:creationId xmlns:p14="http://schemas.microsoft.com/office/powerpoint/2010/main" val="1652796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B5762C0-C211-4933-8E7E-4F88B6D13218}"/>
              </a:ext>
            </a:extLst>
          </p:cNvPr>
          <p:cNvSpPr txBox="1"/>
          <p:nvPr/>
        </p:nvSpPr>
        <p:spPr>
          <a:xfrm>
            <a:off x="788670" y="758274"/>
            <a:ext cx="1050417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5 Outras dissidências menores</a:t>
            </a:r>
          </a:p>
          <a:p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Movimento de Despertamento: enfatizava visões e profecias pós-1844.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Movimento da Carne Santa (</a:t>
            </a:r>
            <a:r>
              <a:rPr lang="pt-BR" sz="2000" b="1" dirty="0" err="1"/>
              <a:t>Holy</a:t>
            </a:r>
            <a:r>
              <a:rPr lang="pt-BR" sz="2000" b="1" dirty="0"/>
              <a:t> Flesh): surgiu em Indiana (EUA) no início de 1900, com práticas emocionais e místicas.</a:t>
            </a: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Movimento dos Adventistas Independentes: surgido ao longo do século XX, defendendo maior autonomia e crítica à estrutura institucional da IASD.</a:t>
            </a:r>
          </a:p>
        </p:txBody>
      </p:sp>
    </p:spTree>
    <p:extLst>
      <p:ext uri="{BB962C8B-B14F-4D97-AF65-F5344CB8AC3E}">
        <p14:creationId xmlns:p14="http://schemas.microsoft.com/office/powerpoint/2010/main" val="2542175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45A5D9-9A08-0C18-F4CA-067FE8857C76}"/>
              </a:ext>
            </a:extLst>
          </p:cNvPr>
          <p:cNvSpPr txBox="1"/>
          <p:nvPr/>
        </p:nvSpPr>
        <p:spPr>
          <a:xfrm>
            <a:off x="550926" y="550640"/>
            <a:ext cx="112286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O chamado movimento dos Adventistas Progressistas (ou Adventismo Progressista) não é uma denominação formal, como os ramos clássicos (Reforma, </a:t>
            </a:r>
            <a:r>
              <a:rPr lang="pt-BR" sz="2400" b="1" dirty="0" err="1">
                <a:solidFill>
                  <a:srgbClr val="FF0000"/>
                </a:solidFill>
              </a:rPr>
              <a:t>Davidianos</a:t>
            </a:r>
            <a:r>
              <a:rPr lang="pt-BR" sz="2400" b="1" dirty="0">
                <a:solidFill>
                  <a:srgbClr val="FF0000"/>
                </a:solidFill>
              </a:rPr>
              <a:t> etc.), mas sim um movimento de pensamento e renovação dentro da própria Igreja Adventista do Sétimo Dia (IASD).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820093-9F66-78AA-88D5-681FDD4D8DF1}"/>
              </a:ext>
            </a:extLst>
          </p:cNvPr>
          <p:cNvSpPr txBox="1"/>
          <p:nvPr/>
        </p:nvSpPr>
        <p:spPr>
          <a:xfrm>
            <a:off x="550926" y="2367170"/>
            <a:ext cx="8903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Ele nasceu como corrente intelectual e teológica a partir da década de 1970, especialmente nos Estados Unidos, ganhando força nas décadas de 1980 e 1990.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2B202D-0EF9-6AA1-9192-54A38A8B45AD}"/>
              </a:ext>
            </a:extLst>
          </p:cNvPr>
          <p:cNvSpPr txBox="1"/>
          <p:nvPr/>
        </p:nvSpPr>
        <p:spPr>
          <a:xfrm>
            <a:off x="550926" y="3227154"/>
            <a:ext cx="108414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Eles defendem:</a:t>
            </a:r>
          </a:p>
          <a:p>
            <a:r>
              <a:rPr lang="pt-BR" sz="2000" b="1" dirty="0"/>
              <a:t>Diálogo aberto entre fé, ciência e cultura contemporânea;</a:t>
            </a:r>
          </a:p>
          <a:p>
            <a:endParaRPr lang="pt-BR" sz="2000" b="1" dirty="0"/>
          </a:p>
          <a:p>
            <a:r>
              <a:rPr lang="pt-BR" sz="2000" b="1" dirty="0"/>
              <a:t>Releitura do papel profético de Ellen White, vendo-a mais como inspiradora do que como autoridade final;</a:t>
            </a:r>
          </a:p>
          <a:p>
            <a:endParaRPr lang="pt-BR" sz="2000" b="1" dirty="0"/>
          </a:p>
          <a:p>
            <a:r>
              <a:rPr lang="pt-BR" sz="2000" b="1" dirty="0"/>
              <a:t>Ênfase em justiça social, direitos humanos e liberdade de consciência;</a:t>
            </a:r>
          </a:p>
          <a:p>
            <a:endParaRPr lang="pt-BR" sz="2000" b="1" dirty="0"/>
          </a:p>
          <a:p>
            <a:r>
              <a:rPr lang="pt-BR" sz="2000" b="1" dirty="0"/>
              <a:t>Maior igualdade de gênero na liderança e na ordenação de mulheres;</a:t>
            </a:r>
          </a:p>
          <a:p>
            <a:endParaRPr lang="pt-BR" sz="2000" b="1" dirty="0"/>
          </a:p>
          <a:p>
            <a:r>
              <a:rPr lang="pt-BR" sz="2000" b="1" dirty="0"/>
              <a:t>Revisão de posturas tradicionais sobre sexualidade, comportamento e escatologia.</a:t>
            </a:r>
          </a:p>
        </p:txBody>
      </p:sp>
    </p:spTree>
    <p:extLst>
      <p:ext uri="{BB962C8B-B14F-4D97-AF65-F5344CB8AC3E}">
        <p14:creationId xmlns:p14="http://schemas.microsoft.com/office/powerpoint/2010/main" val="1277118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97DE2E1-5807-D642-82D9-46EE14CFED64}"/>
              </a:ext>
            </a:extLst>
          </p:cNvPr>
          <p:cNvSpPr txBox="1"/>
          <p:nvPr/>
        </p:nvSpPr>
        <p:spPr>
          <a:xfrm>
            <a:off x="541782" y="352742"/>
            <a:ext cx="1054935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Podem eles reivindicar ser a Igreja de Apocalipse 10?</a:t>
            </a:r>
          </a:p>
          <a:p>
            <a:endParaRPr lang="pt-BR" sz="2400" b="1" dirty="0"/>
          </a:p>
          <a:p>
            <a:r>
              <a:rPr lang="pt-BR" sz="2000" b="1" dirty="0"/>
              <a:t>Tecnicamente, sim, qualquer grupo pode reivindicar.</a:t>
            </a:r>
          </a:p>
          <a:p>
            <a:endParaRPr lang="pt-BR" sz="2000" b="1" dirty="0"/>
          </a:p>
          <a:p>
            <a:r>
              <a:rPr lang="pt-BR" sz="2000" b="1" dirty="0"/>
              <a:t>Mas teologicamente, isso levanta sérios problemas e implicações: O que seria necessário para sustentar tal reivindicação:</a:t>
            </a:r>
          </a:p>
          <a:p>
            <a:endParaRPr lang="pt-BR" sz="2000" b="1" dirty="0"/>
          </a:p>
          <a:p>
            <a:r>
              <a:rPr lang="pt-BR" sz="2000" b="1" dirty="0"/>
              <a:t>Manter a mesma linha profética (historicismo, 2300 dias, Daniel 8:14, juízo investigativo).</a:t>
            </a:r>
          </a:p>
          <a:p>
            <a:endParaRPr lang="pt-BR" sz="2000" b="1" dirty="0"/>
          </a:p>
          <a:p>
            <a:r>
              <a:rPr lang="pt-BR" sz="2000" b="1" dirty="0"/>
              <a:t>Preservar as três mensagens angélicas (</a:t>
            </a:r>
            <a:r>
              <a:rPr lang="pt-BR" sz="2000" b="1" dirty="0" err="1"/>
              <a:t>Ap</a:t>
            </a:r>
            <a:r>
              <a:rPr lang="pt-BR" sz="2000" b="1" dirty="0"/>
              <a:t> 14:6–12) como centro da missão.</a:t>
            </a:r>
          </a:p>
          <a:p>
            <a:endParaRPr lang="pt-BR" sz="2000" b="1" dirty="0"/>
          </a:p>
          <a:p>
            <a:r>
              <a:rPr lang="pt-BR" sz="2000" b="1" dirty="0"/>
              <a:t>Demonstrar continuidade histórica e doutrinária com o movimento </a:t>
            </a:r>
            <a:r>
              <a:rPr lang="pt-BR" sz="2000" b="1" dirty="0" err="1"/>
              <a:t>milerita</a:t>
            </a:r>
            <a:r>
              <a:rPr lang="pt-BR" sz="2000" b="1" dirty="0"/>
              <a:t> de 1844.</a:t>
            </a:r>
          </a:p>
          <a:p>
            <a:endParaRPr lang="pt-BR" sz="2000" b="1" dirty="0"/>
          </a:p>
          <a:p>
            <a:r>
              <a:rPr lang="pt-BR" sz="2000" b="1" dirty="0"/>
              <a:t>Ter uma missão global de proclamação, não apenas crítica à IASD.</a:t>
            </a:r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Poucos grupos dissidentes cumprem esses critérios, a maioria se fragmenta, perde escopo global ou se concentra em disputas internas, não na proclamação mundial do evangelho.</a:t>
            </a:r>
          </a:p>
        </p:txBody>
      </p:sp>
    </p:spTree>
    <p:extLst>
      <p:ext uri="{BB962C8B-B14F-4D97-AF65-F5344CB8AC3E}">
        <p14:creationId xmlns:p14="http://schemas.microsoft.com/office/powerpoint/2010/main" val="423150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850EA9-16F5-DFCF-4764-94B79706F4D6}"/>
              </a:ext>
            </a:extLst>
          </p:cNvPr>
          <p:cNvSpPr txBox="1"/>
          <p:nvPr/>
        </p:nvSpPr>
        <p:spPr>
          <a:xfrm>
            <a:off x="861822" y="443127"/>
            <a:ext cx="1027557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As implicações teológicas e eclesiológicas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sz="2000" b="1" dirty="0"/>
              <a:t>Fragmentação da identidade profética</a:t>
            </a:r>
            <a:endParaRPr lang="pt-BR" b="1" dirty="0"/>
          </a:p>
          <a:p>
            <a:r>
              <a:rPr lang="pt-BR" dirty="0"/>
              <a:t>Cada dissidência que reivindica ser “a verdadeira igreja” cria divisão e confusão, fragmentando o testemunho profético que Apocalipse 10 simboliza como um movimento unificado com autoridade global.</a:t>
            </a:r>
          </a:p>
          <a:p>
            <a:endParaRPr lang="pt-BR" dirty="0"/>
          </a:p>
          <a:p>
            <a:r>
              <a:rPr lang="pt-BR" sz="2000" b="1" dirty="0"/>
              <a:t> Risco de exclusivismo sectário</a:t>
            </a:r>
          </a:p>
          <a:p>
            <a:r>
              <a:rPr lang="pt-BR" dirty="0"/>
              <a:t>Alguns desses grupos acabam desenvolvendo visões exclusivistas, afirmando que “somente eles” são o remanescente fiel, o que contradiz o espírito universal e missionário de Apocalipse 10 e 14.</a:t>
            </a:r>
          </a:p>
          <a:p>
            <a:endParaRPr lang="pt-BR" dirty="0"/>
          </a:p>
          <a:p>
            <a:r>
              <a:rPr lang="pt-BR" sz="2000" b="1" dirty="0"/>
              <a:t>Desvio da missão</a:t>
            </a:r>
          </a:p>
          <a:p>
            <a:r>
              <a:rPr lang="pt-BR" dirty="0"/>
              <a:t>Enquanto o anjo em Apocalipse 10 manda “profetizar outra vez a muitos povos, nações e línguas”,</a:t>
            </a:r>
          </a:p>
          <a:p>
            <a:r>
              <a:rPr lang="pt-BR" dirty="0"/>
              <a:t>muitos dissidentes concentram-se em criticar a igreja-mãe, desviando o foco da mensagem profética mundial para polêmicas internas.</a:t>
            </a:r>
          </a:p>
          <a:p>
            <a:endParaRPr lang="pt-BR" dirty="0"/>
          </a:p>
          <a:p>
            <a:r>
              <a:rPr lang="pt-BR" sz="2000" b="1" dirty="0"/>
              <a:t>Implicação profética</a:t>
            </a:r>
          </a:p>
          <a:p>
            <a:r>
              <a:rPr lang="pt-BR" dirty="0"/>
              <a:t>Se vários grupos diferentes reivindicam o mesmo papel profético, perde-se a coerência da profecia, que fala de um movimento específico, restaurador e global no tempo do fim, não de múltiplos fragmentos autodeclarados.</a:t>
            </a:r>
          </a:p>
        </p:txBody>
      </p:sp>
    </p:spTree>
    <p:extLst>
      <p:ext uri="{BB962C8B-B14F-4D97-AF65-F5344CB8AC3E}">
        <p14:creationId xmlns:p14="http://schemas.microsoft.com/office/powerpoint/2010/main" val="289629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6446866-3B86-3610-F90A-C7FC49C379CF}"/>
              </a:ext>
            </a:extLst>
          </p:cNvPr>
          <p:cNvSpPr txBox="1"/>
          <p:nvPr/>
        </p:nvSpPr>
        <p:spPr>
          <a:xfrm>
            <a:off x="660654" y="1014306"/>
            <a:ext cx="1031214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Em suma:</a:t>
            </a:r>
          </a:p>
          <a:p>
            <a:r>
              <a:rPr lang="pt-BR" sz="2400" b="1" dirty="0"/>
              <a:t>Apocalipse 10 descreve um movimento unificado, mundial e profético.</a:t>
            </a:r>
          </a:p>
          <a:p>
            <a:endParaRPr lang="pt-BR" sz="2400" b="1" dirty="0"/>
          </a:p>
          <a:p>
            <a:r>
              <a:rPr lang="pt-BR" sz="2400" b="1" dirty="0"/>
              <a:t>Dissidências podem se considerar “fiéis” ou “reformadas”, mas não representam o cumprimento pleno da profecia, </a:t>
            </a:r>
            <a:r>
              <a:rPr lang="pt-BR" sz="2400" b="1" dirty="0">
                <a:solidFill>
                  <a:srgbClr val="FF0000"/>
                </a:solidFill>
              </a:rPr>
              <a:t>pois esta prevê um só povo profético, com uma mensagem global.</a:t>
            </a:r>
          </a:p>
          <a:p>
            <a:endParaRPr lang="pt-BR" sz="2400" b="1" dirty="0"/>
          </a:p>
          <a:p>
            <a:r>
              <a:rPr lang="pt-BR" sz="2400" b="1" dirty="0"/>
              <a:t>Assim, a IASD mantém a interpretação de que ela é a continuação legítima e histórica do movimento descrito em Apocalipse 10.</a:t>
            </a:r>
          </a:p>
        </p:txBody>
      </p:sp>
    </p:spTree>
    <p:extLst>
      <p:ext uri="{BB962C8B-B14F-4D97-AF65-F5344CB8AC3E}">
        <p14:creationId xmlns:p14="http://schemas.microsoft.com/office/powerpoint/2010/main" val="133139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364695A-C44D-C39F-9A75-E98D17FA7DEE}"/>
              </a:ext>
            </a:extLst>
          </p:cNvPr>
          <p:cNvSpPr txBox="1"/>
          <p:nvPr/>
        </p:nvSpPr>
        <p:spPr>
          <a:xfrm>
            <a:off x="989704" y="419113"/>
            <a:ext cx="107791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Ellen G. White alertou contra novos movimentos e divisões.</a:t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13004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D5F9F8-4259-3AC3-98B0-86339682F51D}"/>
              </a:ext>
            </a:extLst>
          </p:cNvPr>
          <p:cNvSpPr txBox="1"/>
          <p:nvPr/>
        </p:nvSpPr>
        <p:spPr>
          <a:xfrm>
            <a:off x="549849" y="550662"/>
            <a:ext cx="98958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“Perguntei qual era o significado da sacudidura que eu havia visto, e foi-me mostrado que ela seria causada pelo testemunho direto aconselhado pelo Testemunho fiel à igreja de Laodiceia. Este testemunho surtirá efeito sobre o coração do que o receber, e levará a exaltar o padrão e a declarar claramente a verdade. Alguns não suportarão esse testemunho direto. Levantar-se-ão contra ele, e isto é o que causará a sacudidura entre o povo de Deus.”— Ellen G. White, Primeiros Escritos, p. 270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6F993F-DF85-1D32-24FD-F6E6CE418EFF}"/>
              </a:ext>
            </a:extLst>
          </p:cNvPr>
          <p:cNvSpPr txBox="1"/>
          <p:nvPr/>
        </p:nvSpPr>
        <p:spPr>
          <a:xfrm>
            <a:off x="549849" y="3915185"/>
            <a:ext cx="8873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“Muitos serão sacudidos fora da fé por causa de falsas doutrinas e teorias que confundem a mente.” Ellen G. White, Testemunhos Seletos, vol. 2, p. 59</a:t>
            </a:r>
          </a:p>
        </p:txBody>
      </p:sp>
    </p:spTree>
    <p:extLst>
      <p:ext uri="{BB962C8B-B14F-4D97-AF65-F5344CB8AC3E}">
        <p14:creationId xmlns:p14="http://schemas.microsoft.com/office/powerpoint/2010/main" val="3501713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EB980E-54E9-FC2D-F1E2-5F3155DD579A}"/>
              </a:ext>
            </a:extLst>
          </p:cNvPr>
          <p:cNvSpPr txBox="1"/>
          <p:nvPr/>
        </p:nvSpPr>
        <p:spPr>
          <a:xfrm>
            <a:off x="523494" y="45470"/>
            <a:ext cx="9233154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Causas da sacudidura</a:t>
            </a:r>
          </a:p>
          <a:p>
            <a:r>
              <a:rPr lang="pt-BR" sz="2400" dirty="0"/>
              <a:t>Ellen White descreve várias causas que provocam essa separação dentro da Igreja:</a:t>
            </a:r>
          </a:p>
          <a:p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0000"/>
                </a:solidFill>
              </a:rPr>
              <a:t>Rejeição do testemunho direto. </a:t>
            </a:r>
          </a:p>
          <a:p>
            <a:r>
              <a:rPr lang="pt-BR" sz="2400" b="1" dirty="0"/>
              <a:t>Quando os membros rejeitam mensagens de correção espiritual (Testemunho fiel a Laodiceia).</a:t>
            </a:r>
          </a:p>
          <a:p>
            <a:pPr marL="457200" indent="-457200">
              <a:buFont typeface="+mj-lt"/>
              <a:buAutoNum type="arabicPeriod"/>
            </a:pPr>
            <a:endParaRPr lang="pt-BR" sz="2400" b="1" dirty="0"/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0000"/>
                </a:solidFill>
              </a:rPr>
              <a:t>Perseguição e provações.	</a:t>
            </a:r>
          </a:p>
          <a:p>
            <a:r>
              <a:rPr lang="pt-BR" sz="2400" b="1" dirty="0"/>
              <a:t>O tempo de crise revelará quem tem fé firme ou superficial.</a:t>
            </a:r>
          </a:p>
          <a:p>
            <a:pPr marL="457200" indent="-457200">
              <a:buFont typeface="+mj-lt"/>
              <a:buAutoNum type="arabicPeriod"/>
            </a:pPr>
            <a:endParaRPr lang="pt-BR" sz="2400" b="1" dirty="0"/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0000"/>
                </a:solidFill>
              </a:rPr>
              <a:t>Falsas doutrinas e enganos.</a:t>
            </a:r>
          </a:p>
          <a:p>
            <a:r>
              <a:rPr lang="pt-BR" sz="2400" b="1" dirty="0"/>
              <a:t>Vento de doutrinas e interpretações pessoais confundem os instáveis.</a:t>
            </a:r>
          </a:p>
          <a:p>
            <a:endParaRPr lang="pt-BR" sz="2400" b="1" dirty="0"/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0000"/>
                </a:solidFill>
              </a:rPr>
              <a:t>Mundanismo e conformismo</a:t>
            </a:r>
          </a:p>
          <a:p>
            <a:r>
              <a:rPr lang="pt-BR" sz="2400" b="1" dirty="0"/>
              <a:t>Amor ao mundo e aos prazeres leva muitos a abandonar os princípios bíblicos.</a:t>
            </a:r>
          </a:p>
        </p:txBody>
      </p:sp>
    </p:spTree>
    <p:extLst>
      <p:ext uri="{BB962C8B-B14F-4D97-AF65-F5344CB8AC3E}">
        <p14:creationId xmlns:p14="http://schemas.microsoft.com/office/powerpoint/2010/main" val="336497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DACD549-B529-16CA-AF6E-BE3FEE4D91D2}"/>
              </a:ext>
            </a:extLst>
          </p:cNvPr>
          <p:cNvSpPr txBox="1"/>
          <p:nvPr/>
        </p:nvSpPr>
        <p:spPr>
          <a:xfrm>
            <a:off x="512737" y="508049"/>
            <a:ext cx="92331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Comissionado ou remanescente?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54A51-E868-09A8-B15A-C7955F5F58F4}"/>
              </a:ext>
            </a:extLst>
          </p:cNvPr>
          <p:cNvSpPr txBox="1"/>
          <p:nvPr/>
        </p:nvSpPr>
        <p:spPr>
          <a:xfrm>
            <a:off x="637391" y="1498927"/>
            <a:ext cx="60942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10:16-17 Nova Versão Internacional - Português (NVI)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Tenho outras ovelhas que não são deste aprisco. É necessário que eu as conduza também. Elas ouvirão a minha voz, e haverá um só rebanho e um só pastor. Por isso, o Pai me ama, porque eu dou a minha vida para retomá‑la.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26DCE6-600E-8DE7-101A-D94D06AD5816}"/>
              </a:ext>
            </a:extLst>
          </p:cNvPr>
          <p:cNvSpPr txBox="1"/>
          <p:nvPr/>
        </p:nvSpPr>
        <p:spPr>
          <a:xfrm>
            <a:off x="723452" y="3452779"/>
            <a:ext cx="60942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¹⁵ E disse-lhes: Ide por todo o mundo, pregai o evangelho a toda criatura. </a:t>
            </a:r>
          </a:p>
          <a:p>
            <a:r>
              <a:rPr lang="pt-BR" b="1" dirty="0"/>
              <a:t>Marcos 16:15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840CF5-B3F9-7CF0-3B7E-5717ECD3A41D}"/>
              </a:ext>
            </a:extLst>
          </p:cNvPr>
          <p:cNvSpPr txBox="1"/>
          <p:nvPr/>
        </p:nvSpPr>
        <p:spPr>
          <a:xfrm>
            <a:off x="723452" y="4620409"/>
            <a:ext cx="60942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⁶ E vi outro anjo voar pelo meio do céu, e tinha o evangelho eterno, para o proclamar aos que habitam sobre a terra, e a toda a nação, e tribo, e língua, e povo, </a:t>
            </a:r>
          </a:p>
          <a:p>
            <a:endParaRPr lang="pt-BR" b="1" dirty="0"/>
          </a:p>
          <a:p>
            <a:r>
              <a:rPr lang="pt-BR" b="1" dirty="0"/>
              <a:t>Apocalipse 14:6</a:t>
            </a:r>
          </a:p>
        </p:txBody>
      </p:sp>
    </p:spTree>
    <p:extLst>
      <p:ext uri="{BB962C8B-B14F-4D97-AF65-F5344CB8AC3E}">
        <p14:creationId xmlns:p14="http://schemas.microsoft.com/office/powerpoint/2010/main" val="203179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705F47-84F7-0826-D364-034F16F9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" y="754252"/>
            <a:ext cx="11552346" cy="51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7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C13E2DE-E984-9D98-9834-DDA109C8327C}"/>
              </a:ext>
            </a:extLst>
          </p:cNvPr>
          <p:cNvSpPr txBox="1"/>
          <p:nvPr/>
        </p:nvSpPr>
        <p:spPr>
          <a:xfrm>
            <a:off x="706374" y="575394"/>
            <a:ext cx="81633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Testemunhos para Ministros, p. 409</a:t>
            </a:r>
          </a:p>
          <a:p>
            <a:r>
              <a:rPr lang="pt-BR" b="1" dirty="0"/>
              <a:t>“Nos púlpitos de nossas igrejas serão pregadas coisas que não são verdade. Alguns ministros afastar-se-ão da fé e darão ouvidos a espíritos enganadores e a doutrinas de demônios. Eles apresentarão fábulas e teorias humanas em lugar da verdade da Palavra de Deus. Estas falsas teorias, revestidas de uma aparência de verdade, enganarão muitos.”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CC7036D-8148-6F7B-2A76-9BC2BB31B834}"/>
              </a:ext>
            </a:extLst>
          </p:cNvPr>
          <p:cNvSpPr txBox="1"/>
          <p:nvPr/>
        </p:nvSpPr>
        <p:spPr>
          <a:xfrm>
            <a:off x="706374" y="2690336"/>
            <a:ext cx="81633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Eventos Finais, p. 170</a:t>
            </a:r>
          </a:p>
          <a:p>
            <a:r>
              <a:rPr lang="pt-BR" b="1" dirty="0"/>
              <a:t>“Satanás trabalhará com todo o seu poder para introduzir falsas teorias, como se fossem uma nova luz. A verdade será rejeitada por muitos, e doutrinas de demônios serão aceitas em seu lugar. Os que não estão firmemente estabelecidos na verdade serão levados por esses enganos.”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981977-955B-F9FC-7064-50E95AEEFEE4}"/>
              </a:ext>
            </a:extLst>
          </p:cNvPr>
          <p:cNvSpPr txBox="1"/>
          <p:nvPr/>
        </p:nvSpPr>
        <p:spPr>
          <a:xfrm>
            <a:off x="706374" y="4544103"/>
            <a:ext cx="8721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Primeiros Escritos, p. 124</a:t>
            </a:r>
          </a:p>
          <a:p>
            <a:r>
              <a:rPr lang="pt-BR" b="1" dirty="0"/>
              <a:t>“Vi que muitos ministros não pregam a verdade </a:t>
            </a:r>
            <a:r>
              <a:rPr lang="pt-BR" b="1" dirty="0" err="1"/>
              <a:t>pura.Em</a:t>
            </a:r>
            <a:r>
              <a:rPr lang="pt-BR" b="1" dirty="0"/>
              <a:t> vez disso, falam coisas agradáveis para satisfazer aos que os </a:t>
            </a:r>
            <a:r>
              <a:rPr lang="pt-BR" b="1" dirty="0" err="1"/>
              <a:t>ouvem.Satanás</a:t>
            </a:r>
            <a:r>
              <a:rPr lang="pt-BR" b="1" dirty="0"/>
              <a:t> se alegra grandemente com isso, pois sabe que se puder manter o povo em uma falsa segurança, ele o terá seguro.”</a:t>
            </a:r>
          </a:p>
        </p:txBody>
      </p:sp>
    </p:spTree>
    <p:extLst>
      <p:ext uri="{BB962C8B-B14F-4D97-AF65-F5344CB8AC3E}">
        <p14:creationId xmlns:p14="http://schemas.microsoft.com/office/powerpoint/2010/main" val="89473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F5296F7-7741-6F69-792D-B69C8534304A}"/>
              </a:ext>
            </a:extLst>
          </p:cNvPr>
          <p:cNvSpPr txBox="1"/>
          <p:nvPr/>
        </p:nvSpPr>
        <p:spPr>
          <a:xfrm>
            <a:off x="557784" y="451807"/>
            <a:ext cx="1068019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¹ E vi outro anjo forte, que descia do céu, vestido de uma nuvem; e por cima da sua cabeça estava o arco celeste, e o seu rosto era como o sol, e os seus pés como colunas de fogo;</a:t>
            </a:r>
          </a:p>
          <a:p>
            <a:r>
              <a:rPr lang="pt-BR" b="1" dirty="0"/>
              <a:t>² E tinha na sua mão um livrinho aberto. E pôs o seu pé direito sobre o mar, e o esquerdo sobre a terra;</a:t>
            </a:r>
          </a:p>
          <a:p>
            <a:r>
              <a:rPr lang="pt-BR" b="1" dirty="0"/>
              <a:t>³ E clamou com grande voz, como quando ruge um leão; e, quando clamou, os sete trovões emitiram as suas vozes.</a:t>
            </a:r>
          </a:p>
          <a:p>
            <a:r>
              <a:rPr lang="pt-BR" b="1" dirty="0"/>
              <a:t>⁴ E, quando os sete trovões acabaram de emitir as suas vozes, eu ia escrever; mas ouvi uma voz do céu, que me dizia: Sela o que os sete trovões emitiram, e não o escrevas.</a:t>
            </a:r>
          </a:p>
          <a:p>
            <a:r>
              <a:rPr lang="pt-BR" b="1" dirty="0"/>
              <a:t>⁵ E o anjo que vi estar sobre o mar e sobre a terra levantou a sua mão ao céu,</a:t>
            </a:r>
          </a:p>
          <a:p>
            <a:r>
              <a:rPr lang="pt-BR" b="1" dirty="0"/>
              <a:t>⁶ E jurou por aquele que vive para todo o sempre, o qual criou o céu e o que nele há, e a terra e o que nela há, e o mar e o que nele há, que não haveria mais demora;</a:t>
            </a:r>
          </a:p>
          <a:p>
            <a:r>
              <a:rPr lang="pt-BR" b="1" dirty="0"/>
              <a:t>⁷ Mas nos dias da voz do sétimo anjo, quando estiver por tocar a trombeta, se cumprirá o segredo de Deus, como anunciou aos profetas, seus servos.</a:t>
            </a:r>
          </a:p>
          <a:p>
            <a:r>
              <a:rPr lang="pt-BR" b="1" dirty="0"/>
              <a:t>⁸ E a voz que eu do céu tinha ouvido tornou a falar comigo, e disse: Vai, e toma o livrinho aberto da mão do anjo que está em pé sobre o mar e sobre a terra.</a:t>
            </a:r>
          </a:p>
          <a:p>
            <a:r>
              <a:rPr lang="pt-BR" b="1" dirty="0"/>
              <a:t>⁹ E fui ao anjo, dizendo-lhe: Dá-me o livrinho. E ele disse-me: Toma-o, e come-o, e ele fará amargo o teu ventre, mas na tua boca será doce como mel.</a:t>
            </a:r>
          </a:p>
          <a:p>
            <a:r>
              <a:rPr lang="pt-BR" b="1" dirty="0"/>
              <a:t>¹⁰ E tomei o livrinho da mão do anjo, e comi-o; e na minha boca era doce como mel; e, havendo-o comido, o meu ventre ficou amargo.</a:t>
            </a:r>
          </a:p>
          <a:p>
            <a:r>
              <a:rPr lang="pt-BR" b="1" dirty="0"/>
              <a:t>¹¹ E ele disse-me: Importa que profetizes outra vez a muitos povos, e nações, e línguas e reis. </a:t>
            </a:r>
          </a:p>
          <a:p>
            <a:endParaRPr lang="pt-BR" b="1" dirty="0"/>
          </a:p>
          <a:p>
            <a:r>
              <a:rPr lang="pt-BR" b="1" dirty="0"/>
              <a:t>Apocalipse 10:1-11</a:t>
            </a:r>
          </a:p>
        </p:txBody>
      </p:sp>
    </p:spTree>
    <p:extLst>
      <p:ext uri="{BB962C8B-B14F-4D97-AF65-F5344CB8AC3E}">
        <p14:creationId xmlns:p14="http://schemas.microsoft.com/office/powerpoint/2010/main" val="67642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DEB1985-0534-EDF3-B988-32FF4B594190}"/>
              </a:ext>
            </a:extLst>
          </p:cNvPr>
          <p:cNvSpPr txBox="1"/>
          <p:nvPr/>
        </p:nvSpPr>
        <p:spPr>
          <a:xfrm>
            <a:off x="486246" y="844113"/>
            <a:ext cx="884910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🔹 Verso 1 – “E vi outro anjo forte, descendo do céu, vestido de uma nuvem; e por cima da sua cabeça estava o arco celeste, e o seu rosto era como o sol, e os seus pés como colunas de fogo.”</a:t>
            </a:r>
          </a:p>
          <a:p>
            <a:endParaRPr lang="pt-BR" sz="2000" b="1" dirty="0"/>
          </a:p>
          <a:p>
            <a:r>
              <a:rPr lang="pt-BR" sz="2000" b="1" dirty="0"/>
              <a:t>Interpretação:</a:t>
            </a:r>
          </a:p>
          <a:p>
            <a:r>
              <a:rPr lang="pt-BR" sz="2000" b="1" dirty="0"/>
              <a:t>•	O “anjo forte” simboliza Cristo (como em </a:t>
            </a:r>
            <a:r>
              <a:rPr lang="pt-BR" sz="2000" b="1" dirty="0" err="1"/>
              <a:t>Ap</a:t>
            </a:r>
            <a:r>
              <a:rPr lang="pt-BR" sz="2000" b="1" dirty="0"/>
              <a:t> 1 e </a:t>
            </a:r>
            <a:r>
              <a:rPr lang="pt-BR" sz="2000" b="1" dirty="0" err="1"/>
              <a:t>Ap</a:t>
            </a:r>
            <a:r>
              <a:rPr lang="pt-BR" sz="2000" b="1" dirty="0"/>
              <a:t> 5).</a:t>
            </a:r>
          </a:p>
          <a:p>
            <a:r>
              <a:rPr lang="pt-BR" sz="2000" b="1" dirty="0"/>
              <a:t>•	A “nuvem” lembra sua presença divina e glória (Êxodo 13:21).</a:t>
            </a:r>
          </a:p>
          <a:p>
            <a:r>
              <a:rPr lang="pt-BR" sz="2000" b="1" dirty="0"/>
              <a:t>•	O “arco celeste” indica misericórdia, mesmo em meio ao juízo.</a:t>
            </a:r>
          </a:p>
          <a:p>
            <a:r>
              <a:rPr lang="pt-BR" sz="2000" b="1" dirty="0"/>
              <a:t>•	“Rosto como o sol” e “pés como fogo” expressam poder, pureza e autoridade universal.</a:t>
            </a:r>
          </a:p>
          <a:p>
            <a:endParaRPr lang="pt-BR" sz="2000" b="1" dirty="0"/>
          </a:p>
          <a:p>
            <a:r>
              <a:rPr lang="pt-BR" sz="2000" b="1" dirty="0"/>
              <a:t> Aplicação historicista:</a:t>
            </a:r>
          </a:p>
          <a:p>
            <a:r>
              <a:rPr lang="pt-BR" sz="2000" b="1" dirty="0"/>
              <a:t>Aqui começa uma nova recapitulação, uma visão paralela que retoma a história da pregação profética, especialmente o período que culmina no movimento </a:t>
            </a:r>
            <a:r>
              <a:rPr lang="pt-BR" sz="2000" b="1" dirty="0" err="1"/>
              <a:t>milerita</a:t>
            </a:r>
            <a:r>
              <a:rPr lang="pt-BR" sz="2000" b="1" dirty="0"/>
              <a:t> (século XIX).</a:t>
            </a:r>
          </a:p>
        </p:txBody>
      </p:sp>
    </p:spTree>
    <p:extLst>
      <p:ext uri="{BB962C8B-B14F-4D97-AF65-F5344CB8AC3E}">
        <p14:creationId xmlns:p14="http://schemas.microsoft.com/office/powerpoint/2010/main" val="60607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793D7D2-6273-CA5A-A6FE-D604EA14BEFB}"/>
              </a:ext>
            </a:extLst>
          </p:cNvPr>
          <p:cNvSpPr txBox="1"/>
          <p:nvPr/>
        </p:nvSpPr>
        <p:spPr>
          <a:xfrm>
            <a:off x="962406" y="700963"/>
            <a:ext cx="9278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</a:rPr>
              <a:t>Verso 2 – “E tinha na sua mão um livrinho aberto; e pôs o seu pé direito sobre o mar e o esquerdo sobre a terra.”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401D08-7986-1FB9-B26A-D27E9FFDF0C6}"/>
              </a:ext>
            </a:extLst>
          </p:cNvPr>
          <p:cNvSpPr txBox="1"/>
          <p:nvPr/>
        </p:nvSpPr>
        <p:spPr>
          <a:xfrm>
            <a:off x="576072" y="1859340"/>
            <a:ext cx="85656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Interpretação: 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O “livrinho aberto” representa o livro de Daniel, especialmente a profecia dos 2300 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 (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8:14), que estava “selada até o tempo do fim” (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12:4). 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Agora, em Apocalipse 10, ele está “aberto” — indicando que o tempo do fim havia 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chegado e o significado profético seria compreendido. 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O gesto de colocar um pé sobre o mar e outro sobre a terra representa autoridade 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 da mensagem.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9223EA-1AE5-6E60-6BEA-8A47B462F72D}"/>
              </a:ext>
            </a:extLst>
          </p:cNvPr>
          <p:cNvSpPr txBox="1"/>
          <p:nvPr/>
        </p:nvSpPr>
        <p:spPr>
          <a:xfrm>
            <a:off x="706374" y="4822228"/>
            <a:ext cx="9443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Aplicação: </a:t>
            </a:r>
          </a:p>
          <a:p>
            <a:r>
              <a:rPr lang="pt-BR" b="1" dirty="0"/>
              <a:t>O “abrir do livrinho” é entendido pelos adventistas como o estudo das profecias de Daniel por </a:t>
            </a:r>
          </a:p>
          <a:p>
            <a:r>
              <a:rPr lang="pt-BR" b="1" dirty="0"/>
              <a:t>William Miller e outros pregadores entre 1798 e 1844. </a:t>
            </a:r>
          </a:p>
        </p:txBody>
      </p:sp>
    </p:spTree>
    <p:extLst>
      <p:ext uri="{BB962C8B-B14F-4D97-AF65-F5344CB8AC3E}">
        <p14:creationId xmlns:p14="http://schemas.microsoft.com/office/powerpoint/2010/main" val="225013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7691B7-92CB-CA2D-D9CE-143630537EBC}"/>
              </a:ext>
            </a:extLst>
          </p:cNvPr>
          <p:cNvSpPr txBox="1"/>
          <p:nvPr/>
        </p:nvSpPr>
        <p:spPr>
          <a:xfrm>
            <a:off x="733806" y="606844"/>
            <a:ext cx="8986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</a:rPr>
              <a:t>Versos 3–4 – “E clamou com grande voz, como quando brama o leão... e os sete trovões fizeram soar as suas vozes.”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EA1CE9-202E-4434-C856-40A33852DC25}"/>
              </a:ext>
            </a:extLst>
          </p:cNvPr>
          <p:cNvSpPr txBox="1"/>
          <p:nvPr/>
        </p:nvSpPr>
        <p:spPr>
          <a:xfrm>
            <a:off x="651510" y="1573429"/>
            <a:ext cx="110710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Interpretação: </a:t>
            </a:r>
          </a:p>
          <a:p>
            <a:endParaRPr lang="pt-BR" b="1" dirty="0"/>
          </a:p>
          <a:p>
            <a:r>
              <a:rPr lang="pt-BR" b="1" dirty="0"/>
              <a:t>• O bramido do leão indica a voz poderosa de Cristo, anunciando a mensagem profética.</a:t>
            </a:r>
          </a:p>
          <a:p>
            <a:r>
              <a:rPr lang="pt-BR" b="1" dirty="0"/>
              <a:t> </a:t>
            </a:r>
          </a:p>
          <a:p>
            <a:r>
              <a:rPr lang="pt-BR" b="1" dirty="0"/>
              <a:t>• Os “sete trovões” representam mensagens ou eventos que foram selados (“não as </a:t>
            </a:r>
          </a:p>
          <a:p>
            <a:r>
              <a:rPr lang="pt-BR" b="1" dirty="0"/>
              <a:t>escrevas”), ou seja, não revelados.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0AD94C-7DFA-50E0-D914-534256270D05}"/>
              </a:ext>
            </a:extLst>
          </p:cNvPr>
          <p:cNvSpPr txBox="1"/>
          <p:nvPr/>
        </p:nvSpPr>
        <p:spPr>
          <a:xfrm>
            <a:off x="651510" y="3541390"/>
            <a:ext cx="101292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Aplicação: </a:t>
            </a:r>
          </a:p>
          <a:p>
            <a:r>
              <a:rPr lang="pt-BR" b="1" dirty="0"/>
              <a:t>Esses “trovões” indicam partes da profecia que Deus escolheu não revelar totalmente, </a:t>
            </a:r>
          </a:p>
          <a:p>
            <a:r>
              <a:rPr lang="pt-BR" b="1" dirty="0"/>
              <a:t>especialmente os detalhes do que aconteceria após o desapontamento de 1844.</a:t>
            </a:r>
          </a:p>
        </p:txBody>
      </p:sp>
    </p:spTree>
    <p:extLst>
      <p:ext uri="{BB962C8B-B14F-4D97-AF65-F5344CB8AC3E}">
        <p14:creationId xmlns:p14="http://schemas.microsoft.com/office/powerpoint/2010/main" val="325476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2DAC50C-5346-F63D-30DA-B503D77E57E2}"/>
              </a:ext>
            </a:extLst>
          </p:cNvPr>
          <p:cNvSpPr txBox="1"/>
          <p:nvPr/>
        </p:nvSpPr>
        <p:spPr>
          <a:xfrm>
            <a:off x="1081278" y="535031"/>
            <a:ext cx="8867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Versos 5–6 – “O anjo... levantou a mão ao céu, e jurou... que não haveria mais demora 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(tempo).”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831B5B-D20D-CC55-8863-3E1ADA1812C2}"/>
              </a:ext>
            </a:extLst>
          </p:cNvPr>
          <p:cNvSpPr txBox="1"/>
          <p:nvPr/>
        </p:nvSpPr>
        <p:spPr>
          <a:xfrm>
            <a:off x="1081278" y="2156068"/>
            <a:ext cx="105224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Interpretação: </a:t>
            </a:r>
          </a:p>
          <a:p>
            <a:r>
              <a:rPr lang="pt-BR" sz="2000" b="1" dirty="0"/>
              <a:t>• “Levantar a mão e jurar” é gesto solene, mostrando autoridade divina. </a:t>
            </a:r>
          </a:p>
          <a:p>
            <a:endParaRPr lang="pt-BR" sz="2000" b="1" dirty="0"/>
          </a:p>
          <a:p>
            <a:r>
              <a:rPr lang="pt-BR" sz="2000" b="1" dirty="0"/>
              <a:t>• “Não haveria mais tempo” (tempo profético) significa que não haveria mais períodos </a:t>
            </a:r>
          </a:p>
          <a:p>
            <a:r>
              <a:rPr lang="pt-BR" sz="2000" b="1" dirty="0"/>
              <a:t>proféticos a se cumprir após os 2300 dias de Daniel.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302168-C5C8-2518-48AA-D5F3EF8BCD57}"/>
              </a:ext>
            </a:extLst>
          </p:cNvPr>
          <p:cNvSpPr txBox="1"/>
          <p:nvPr/>
        </p:nvSpPr>
        <p:spPr>
          <a:xfrm>
            <a:off x="1081278" y="4054105"/>
            <a:ext cx="97909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Aplicação: </a:t>
            </a:r>
          </a:p>
          <a:p>
            <a:r>
              <a:rPr lang="pt-BR" b="1" dirty="0"/>
              <a:t>A profecia de 2300 anos terminou em 1844; a partir daí, não haveria mais cronologias </a:t>
            </a:r>
          </a:p>
          <a:p>
            <a:r>
              <a:rPr lang="pt-BR" b="1" dirty="0"/>
              <a:t>proféticas até o fim. </a:t>
            </a:r>
          </a:p>
          <a:p>
            <a:endParaRPr lang="pt-BR" b="1" dirty="0"/>
          </a:p>
          <a:p>
            <a:r>
              <a:rPr lang="pt-BR" b="1" dirty="0"/>
              <a:t>A mensagem agora seria “eterna” (</a:t>
            </a:r>
            <a:r>
              <a:rPr lang="pt-BR" b="1" dirty="0" err="1"/>
              <a:t>Ap</a:t>
            </a:r>
            <a:r>
              <a:rPr lang="pt-BR" b="1" dirty="0"/>
              <a:t> 14:6) — o evangelho eterno e o chamado à adoração </a:t>
            </a:r>
          </a:p>
          <a:p>
            <a:r>
              <a:rPr lang="pt-BR" b="1" dirty="0"/>
              <a:t>verdadeira.</a:t>
            </a:r>
          </a:p>
        </p:txBody>
      </p:sp>
    </p:spTree>
    <p:extLst>
      <p:ext uri="{BB962C8B-B14F-4D97-AF65-F5344CB8AC3E}">
        <p14:creationId xmlns:p14="http://schemas.microsoft.com/office/powerpoint/2010/main" val="155962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49E8C3B-2E1F-A879-E083-A527F782F7C3}"/>
              </a:ext>
            </a:extLst>
          </p:cNvPr>
          <p:cNvSpPr txBox="1"/>
          <p:nvPr/>
        </p:nvSpPr>
        <p:spPr>
          <a:xfrm>
            <a:off x="980694" y="574501"/>
            <a:ext cx="8711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Verso 7 – “Mas nos dias da voz do sétimo anjo... o mistério de Deus se consumará.”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7E025F-5985-4565-84A2-A24E0C30A5B7}"/>
              </a:ext>
            </a:extLst>
          </p:cNvPr>
          <p:cNvSpPr txBox="1"/>
          <p:nvPr/>
        </p:nvSpPr>
        <p:spPr>
          <a:xfrm>
            <a:off x="880110" y="1645242"/>
            <a:ext cx="108150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Interpretação: </a:t>
            </a:r>
          </a:p>
          <a:p>
            <a:r>
              <a:rPr lang="pt-BR" sz="2000" b="1" dirty="0"/>
              <a:t>• “O mistério de Deus” refere-se ao plano da redenção, que seria completado antes da </a:t>
            </a:r>
          </a:p>
          <a:p>
            <a:r>
              <a:rPr lang="pt-BR" sz="2000" b="1" dirty="0"/>
              <a:t>volta de Cristo. </a:t>
            </a:r>
          </a:p>
          <a:p>
            <a:endParaRPr lang="pt-BR" sz="2000" b="1" dirty="0"/>
          </a:p>
          <a:p>
            <a:r>
              <a:rPr lang="pt-BR" sz="2000" b="1" dirty="0"/>
              <a:t>• “Sétimo anjo” conecta-se à sétima trombeta, símbolo do fim do tempo da graça e </a:t>
            </a:r>
          </a:p>
          <a:p>
            <a:r>
              <a:rPr lang="pt-BR" sz="2000" b="1" dirty="0"/>
              <a:t>início do reino eterno de Cristo.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BCF80C-4BCF-4C7F-DC6D-CBAED400D158}"/>
              </a:ext>
            </a:extLst>
          </p:cNvPr>
          <p:cNvSpPr txBox="1"/>
          <p:nvPr/>
        </p:nvSpPr>
        <p:spPr>
          <a:xfrm>
            <a:off x="789051" y="4224913"/>
            <a:ext cx="106138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Aplicação: </a:t>
            </a:r>
          </a:p>
          <a:p>
            <a:r>
              <a:rPr lang="pt-BR" sz="2000" b="1" dirty="0"/>
              <a:t>Indica que o movimento profético que começou antes da sétima trombeta (1844) anuncia a </a:t>
            </a:r>
          </a:p>
          <a:p>
            <a:r>
              <a:rPr lang="pt-BR" sz="2000" b="1" dirty="0"/>
              <a:t>mensagem final, o evangelho eterno e a restauração da verdade. </a:t>
            </a:r>
          </a:p>
        </p:txBody>
      </p:sp>
    </p:spTree>
    <p:extLst>
      <p:ext uri="{BB962C8B-B14F-4D97-AF65-F5344CB8AC3E}">
        <p14:creationId xmlns:p14="http://schemas.microsoft.com/office/powerpoint/2010/main" val="498595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734</TotalTime>
  <Words>3122</Words>
  <Application>Microsoft Office PowerPoint</Application>
  <PresentationFormat>Widescreen</PresentationFormat>
  <Paragraphs>248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Britannic Bold</vt:lpstr>
      <vt:lpstr>Calibri</vt:lpstr>
      <vt:lpstr>Century Gothic</vt:lpstr>
      <vt:lpstr>Wingdings 3</vt:lpstr>
      <vt:lpstr>Íon</vt:lpstr>
      <vt:lpstr>Apresentação do PowerPoint</vt:lpstr>
      <vt:lpstr>O Movimento de 1844 e o Adventismo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Apocalipse 10–14: Linha Profética da Igreja Adventista</vt:lpstr>
      <vt:lpstr>Apocalipse 11 — Restauração da Verdade</vt:lpstr>
      <vt:lpstr>Apocalipse 12 — Identidade do Povo Remanescente</vt:lpstr>
      <vt:lpstr>Apresentação do PowerPoint</vt:lpstr>
      <vt:lpstr>Apocalipse 14 - As Três Mensagens Angélicas</vt:lpstr>
      <vt:lpstr>Os Movimentos Separatistas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Fernando Francisco</cp:lastModifiedBy>
  <cp:revision>13</cp:revision>
  <dcterms:created xsi:type="dcterms:W3CDTF">2013-01-27T09:14:16Z</dcterms:created>
  <dcterms:modified xsi:type="dcterms:W3CDTF">2025-11-27T12:47:39Z</dcterms:modified>
  <cp:category/>
</cp:coreProperties>
</file>